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94660"/>
  </p:normalViewPr>
  <p:slideViewPr>
    <p:cSldViewPr snapToGrid="0">
      <p:cViewPr varScale="1">
        <p:scale>
          <a:sx n="71" d="100"/>
          <a:sy n="71" d="100"/>
        </p:scale>
        <p:origin x="3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237E-A2E3-4ABF-83A4-DAAF05F0301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CA67-AC9B-4DE7-99AC-F404C6DF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0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237E-A2E3-4ABF-83A4-DAAF05F0301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CA67-AC9B-4DE7-99AC-F404C6DF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0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237E-A2E3-4ABF-83A4-DAAF05F0301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CA67-AC9B-4DE7-99AC-F404C6DF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7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237E-A2E3-4ABF-83A4-DAAF05F0301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CA67-AC9B-4DE7-99AC-F404C6DF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7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237E-A2E3-4ABF-83A4-DAAF05F0301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CA67-AC9B-4DE7-99AC-F404C6DF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4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237E-A2E3-4ABF-83A4-DAAF05F0301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CA67-AC9B-4DE7-99AC-F404C6DF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0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237E-A2E3-4ABF-83A4-DAAF05F0301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CA67-AC9B-4DE7-99AC-F404C6DF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2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237E-A2E3-4ABF-83A4-DAAF05F0301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CA67-AC9B-4DE7-99AC-F404C6DF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7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237E-A2E3-4ABF-83A4-DAAF05F0301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CA67-AC9B-4DE7-99AC-F404C6DF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9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237E-A2E3-4ABF-83A4-DAAF05F0301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CA67-AC9B-4DE7-99AC-F404C6DF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1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237E-A2E3-4ABF-83A4-DAAF05F0301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CA67-AC9B-4DE7-99AC-F404C6DF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9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B237E-A2E3-4ABF-83A4-DAAF05F0301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2CA67-AC9B-4DE7-99AC-F404C6DF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34" Type="http://schemas.openxmlformats.org/officeDocument/2006/relationships/image" Target="../media/image14.jpe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29" Type="http://schemas.openxmlformats.org/officeDocument/2006/relationships/tags" Target="../tags/tag36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32" Type="http://schemas.openxmlformats.org/officeDocument/2006/relationships/tags" Target="../tags/tag39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31" Type="http://schemas.openxmlformats.org/officeDocument/2006/relationships/tags" Target="../tags/tag38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tags" Target="../tags/tag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ltcconline.net/greenl/java/Statistics/catStatProb/categorizingStatProblem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90689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Overview – what are inference procedures?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82880" y="1825625"/>
            <a:ext cx="404164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 sample z-interval</a:t>
            </a:r>
          </a:p>
          <a:p>
            <a:r>
              <a:rPr lang="en-US" dirty="0" smtClean="0"/>
              <a:t>One sample t-interval</a:t>
            </a:r>
          </a:p>
          <a:p>
            <a:r>
              <a:rPr lang="en-US" dirty="0" smtClean="0"/>
              <a:t>Two sample z-interval for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r>
              <a:rPr lang="en-US" i="1" dirty="0"/>
              <a:t>-p</a:t>
            </a:r>
            <a:r>
              <a:rPr lang="en-US" i="1" baseline="-25000" dirty="0"/>
              <a:t>2</a:t>
            </a:r>
          </a:p>
          <a:p>
            <a:r>
              <a:rPr lang="en-US" dirty="0" smtClean="0"/>
              <a:t>Two sample t-interval for </a:t>
            </a:r>
            <a:r>
              <a:rPr lang="el-GR" i="1" dirty="0"/>
              <a:t>μ</a:t>
            </a:r>
            <a:r>
              <a:rPr lang="en-US" i="1" baseline="-25000" dirty="0"/>
              <a:t>1</a:t>
            </a:r>
            <a:r>
              <a:rPr lang="en-US" i="1" dirty="0"/>
              <a:t>-</a:t>
            </a:r>
            <a:r>
              <a:rPr lang="el-GR" i="1" dirty="0"/>
              <a:t>μ</a:t>
            </a:r>
            <a:r>
              <a:rPr lang="en-US" i="1" baseline="-25000" dirty="0" smtClean="0"/>
              <a:t>2</a:t>
            </a:r>
          </a:p>
          <a:p>
            <a:r>
              <a:rPr lang="en-US" dirty="0"/>
              <a:t>Paired </a:t>
            </a:r>
            <a:r>
              <a:rPr lang="en-US" dirty="0" smtClean="0"/>
              <a:t>t-interval for </a:t>
            </a:r>
            <a:r>
              <a:rPr lang="el-GR" i="1" dirty="0"/>
              <a:t>μ</a:t>
            </a:r>
            <a:r>
              <a:rPr lang="en-US" i="1" baseline="-25000" dirty="0" smtClean="0"/>
              <a:t>1-2</a:t>
            </a:r>
            <a:endParaRPr lang="en-US" dirty="0" smtClean="0"/>
          </a:p>
          <a:p>
            <a:r>
              <a:rPr lang="en-US" dirty="0" smtClean="0"/>
              <a:t>t-interval for least squares regression 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25696" y="1825625"/>
            <a:ext cx="444398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 sample z-test for </a:t>
            </a:r>
            <a:r>
              <a:rPr lang="en-US" i="1" dirty="0" smtClean="0"/>
              <a:t>p</a:t>
            </a:r>
          </a:p>
          <a:p>
            <a:r>
              <a:rPr lang="en-US" dirty="0" smtClean="0"/>
              <a:t>One sample t-test for means</a:t>
            </a:r>
          </a:p>
          <a:p>
            <a:r>
              <a:rPr lang="en-US" dirty="0" smtClean="0"/>
              <a:t>Two sample z-test for </a:t>
            </a:r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i="1" dirty="0" smtClean="0"/>
              <a:t>-p</a:t>
            </a:r>
            <a:r>
              <a:rPr lang="en-US" i="1" baseline="-25000" dirty="0" smtClean="0"/>
              <a:t>2</a:t>
            </a:r>
          </a:p>
          <a:p>
            <a:r>
              <a:rPr lang="en-US" dirty="0" smtClean="0"/>
              <a:t>Two sample t-test for </a:t>
            </a:r>
            <a:r>
              <a:rPr lang="el-GR" i="1" dirty="0" smtClean="0"/>
              <a:t>μ</a:t>
            </a:r>
            <a:r>
              <a:rPr lang="en-US" i="1" baseline="-25000" dirty="0" smtClean="0"/>
              <a:t>1</a:t>
            </a:r>
            <a:r>
              <a:rPr lang="en-US" i="1" dirty="0" smtClean="0"/>
              <a:t>-</a:t>
            </a:r>
            <a:r>
              <a:rPr lang="el-GR" i="1" dirty="0" smtClean="0"/>
              <a:t>μ</a:t>
            </a:r>
            <a:r>
              <a:rPr lang="en-US" i="1" baseline="-25000" dirty="0" smtClean="0"/>
              <a:t>2</a:t>
            </a:r>
          </a:p>
          <a:p>
            <a:r>
              <a:rPr lang="en-US" dirty="0" smtClean="0"/>
              <a:t>Paired t-test for </a:t>
            </a:r>
            <a:r>
              <a:rPr lang="el-GR" i="1" dirty="0" smtClean="0"/>
              <a:t>μ</a:t>
            </a:r>
            <a:r>
              <a:rPr lang="en-US" i="1" baseline="-25000" dirty="0" smtClean="0"/>
              <a:t>1-2</a:t>
            </a:r>
          </a:p>
          <a:p>
            <a:r>
              <a:rPr lang="en-US" dirty="0" smtClean="0"/>
              <a:t>t-test for least squared regression line</a:t>
            </a:r>
          </a:p>
          <a:p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goodness-of-fit test</a:t>
            </a:r>
          </a:p>
          <a:p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test for homogeneity</a:t>
            </a:r>
          </a:p>
          <a:p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test for association/independence</a:t>
            </a:r>
          </a:p>
        </p:txBody>
      </p:sp>
      <p:sp>
        <p:nvSpPr>
          <p:cNvPr id="6" name="Rectangle 5"/>
          <p:cNvSpPr/>
          <p:nvPr/>
        </p:nvSpPr>
        <p:spPr>
          <a:xfrm rot="21223247">
            <a:off x="1159111" y="5365377"/>
            <a:ext cx="1931035" cy="11482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oper Black" panose="0208090404030B020404" pitchFamily="18" charset="0"/>
              </a:rPr>
              <a:t>40%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2618" y="0"/>
            <a:ext cx="7886700" cy="1134490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Paired t-interval for </a:t>
            </a:r>
            <a:r>
              <a:rPr lang="el-GR" i="1" dirty="0">
                <a:latin typeface="Franklin Gothic Medium" panose="020B0603020102020204" pitchFamily="34" charset="0"/>
              </a:rPr>
              <a:t>μ</a:t>
            </a:r>
            <a:r>
              <a:rPr lang="en-US" i="1" baseline="-25000" dirty="0">
                <a:latin typeface="Franklin Gothic Medium" panose="020B0603020102020204" pitchFamily="34" charset="0"/>
              </a:rPr>
              <a:t>1-2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134490"/>
            <a:ext cx="7886700" cy="559549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Franklin Gothic Medium" panose="020B0603020102020204" pitchFamily="34" charset="0"/>
              </a:rPr>
              <a:t>When?</a:t>
            </a:r>
          </a:p>
          <a:p>
            <a:pPr lvl="1"/>
            <a:r>
              <a:rPr lang="en-US" dirty="0" smtClean="0">
                <a:latin typeface="Franklin Gothic Medium" panose="020B0603020102020204" pitchFamily="34" charset="0"/>
              </a:rPr>
              <a:t>Quantitative Data – units</a:t>
            </a:r>
          </a:p>
          <a:p>
            <a:pPr lvl="1"/>
            <a:r>
              <a:rPr lang="en-US" dirty="0" smtClean="0">
                <a:latin typeface="Franklin Gothic Medium" panose="020B0603020102020204" pitchFamily="34" charset="0"/>
              </a:rPr>
              <a:t>Connected groups (before/after, siblings, etc.)  making really one group</a:t>
            </a:r>
          </a:p>
          <a:p>
            <a:pPr lvl="1"/>
            <a:r>
              <a:rPr lang="en-US" dirty="0" smtClean="0">
                <a:latin typeface="Franklin Gothic Medium" panose="020B0603020102020204" pitchFamily="34" charset="0"/>
              </a:rPr>
              <a:t>Determining the difference between data sets</a:t>
            </a:r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 smtClean="0">
                <a:latin typeface="Franklin Gothic Medium" panose="020B0603020102020204" pitchFamily="34" charset="0"/>
              </a:rPr>
              <a:t>Conditions?</a:t>
            </a:r>
          </a:p>
          <a:p>
            <a:pPr lvl="1"/>
            <a:r>
              <a:rPr lang="en-US" dirty="0" smtClean="0">
                <a:latin typeface="Franklin Gothic Medium" panose="020B0603020102020204" pitchFamily="34" charset="0"/>
              </a:rPr>
              <a:t>Random (or representative) group</a:t>
            </a:r>
          </a:p>
          <a:p>
            <a:pPr lvl="1"/>
            <a:r>
              <a:rPr lang="en-US" dirty="0" smtClean="0">
                <a:latin typeface="Franklin Gothic Medium" panose="020B0603020102020204" pitchFamily="34" charset="0"/>
              </a:rPr>
              <a:t>Less than 10% of total population</a:t>
            </a:r>
          </a:p>
          <a:p>
            <a:pPr lvl="1"/>
            <a:r>
              <a:rPr lang="en-US" dirty="0" smtClean="0">
                <a:latin typeface="Franklin Gothic Medium" panose="020B0603020102020204" pitchFamily="34" charset="0"/>
              </a:rPr>
              <a:t>At least 30 in group</a:t>
            </a:r>
          </a:p>
          <a:p>
            <a:pPr lvl="1"/>
            <a:r>
              <a:rPr lang="en-US" dirty="0" smtClean="0">
                <a:latin typeface="Franklin Gothic Medium" panose="020B0603020102020204" pitchFamily="34" charset="0"/>
              </a:rPr>
              <a:t>Nearly normal distribution</a:t>
            </a:r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 smtClean="0">
                <a:latin typeface="Franklin Gothic Medium" panose="020B0603020102020204" pitchFamily="34" charset="0"/>
              </a:rPr>
              <a:t>Example</a:t>
            </a:r>
          </a:p>
          <a:p>
            <a:pPr lvl="1"/>
            <a:r>
              <a:rPr lang="en-US" dirty="0">
                <a:latin typeface="Franklin Gothic Medium" panose="020B0603020102020204" pitchFamily="34" charset="0"/>
              </a:rPr>
              <a:t>How do GPA’s change between junior year and senior year?  50 students were chosen and their 11</a:t>
            </a:r>
            <a:r>
              <a:rPr lang="en-US" baseline="30000" dirty="0">
                <a:latin typeface="Franklin Gothic Medium" panose="020B0603020102020204" pitchFamily="34" charset="0"/>
              </a:rPr>
              <a:t>th</a:t>
            </a:r>
            <a:r>
              <a:rPr lang="en-US" dirty="0">
                <a:latin typeface="Franklin Gothic Medium" panose="020B0603020102020204" pitchFamily="34" charset="0"/>
              </a:rPr>
              <a:t> grade and 12</a:t>
            </a:r>
            <a:r>
              <a:rPr lang="en-US" baseline="30000" dirty="0">
                <a:latin typeface="Franklin Gothic Medium" panose="020B0603020102020204" pitchFamily="34" charset="0"/>
              </a:rPr>
              <a:t>th</a:t>
            </a:r>
            <a:r>
              <a:rPr lang="en-US" dirty="0">
                <a:latin typeface="Franklin Gothic Medium" panose="020B0603020102020204" pitchFamily="34" charset="0"/>
              </a:rPr>
              <a:t> grade GPA’s were compared.</a:t>
            </a:r>
          </a:p>
        </p:txBody>
      </p:sp>
      <p:pic>
        <p:nvPicPr>
          <p:cNvPr id="11266" name="Picture 2" descr="Pen, School, Notes, Grade, Memo, Writing, Paper, Penc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04" y="0"/>
            <a:ext cx="2139696" cy="231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83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89354"/>
          </a:xfrm>
        </p:spPr>
        <p:txBody>
          <a:bodyPr/>
          <a:lstStyle/>
          <a:p>
            <a:r>
              <a:rPr lang="en-US" dirty="0">
                <a:latin typeface="Maiandra GD" panose="020E0502030308020204" pitchFamily="34" charset="0"/>
              </a:rPr>
              <a:t>Paired t-test for </a:t>
            </a:r>
            <a:r>
              <a:rPr lang="el-GR" i="1" dirty="0"/>
              <a:t>μ</a:t>
            </a:r>
            <a:r>
              <a:rPr lang="en-US" i="1" baseline="-25000" dirty="0">
                <a:latin typeface="Maiandra GD" panose="020E0502030308020204" pitchFamily="34" charset="0"/>
              </a:rPr>
              <a:t>1-2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189354"/>
            <a:ext cx="7886700" cy="535775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Maiandra GD" panose="020E0502030308020204" pitchFamily="34" charset="0"/>
              </a:rPr>
              <a:t>When?</a:t>
            </a:r>
          </a:p>
          <a:p>
            <a:pPr lvl="1"/>
            <a:r>
              <a:rPr lang="en-US" dirty="0">
                <a:latin typeface="Maiandra GD" panose="020E0502030308020204" pitchFamily="34" charset="0"/>
              </a:rPr>
              <a:t>Quantitative Data – units</a:t>
            </a:r>
          </a:p>
          <a:p>
            <a:pPr lvl="1"/>
            <a:r>
              <a:rPr lang="en-US" dirty="0">
                <a:latin typeface="Maiandra GD" panose="020E0502030308020204" pitchFamily="34" charset="0"/>
              </a:rPr>
              <a:t>Connected groups (before/after, siblings, etc.)  making really one group</a:t>
            </a:r>
          </a:p>
          <a:p>
            <a:pPr lvl="1"/>
            <a:r>
              <a:rPr lang="en-US" dirty="0" smtClean="0">
                <a:latin typeface="Maiandra GD" panose="020E0502030308020204" pitchFamily="34" charset="0"/>
              </a:rPr>
              <a:t>Testing </a:t>
            </a:r>
            <a:r>
              <a:rPr lang="en-US" dirty="0">
                <a:latin typeface="Maiandra GD" panose="020E0502030308020204" pitchFamily="34" charset="0"/>
              </a:rPr>
              <a:t>the difference between data sets</a:t>
            </a:r>
          </a:p>
          <a:p>
            <a:r>
              <a:rPr lang="en-US" dirty="0">
                <a:latin typeface="Maiandra GD" panose="020E0502030308020204" pitchFamily="34" charset="0"/>
              </a:rPr>
              <a:t>Conditions?</a:t>
            </a:r>
          </a:p>
          <a:p>
            <a:pPr lvl="1"/>
            <a:r>
              <a:rPr lang="en-US" dirty="0">
                <a:latin typeface="Maiandra GD" panose="020E0502030308020204" pitchFamily="34" charset="0"/>
              </a:rPr>
              <a:t>Random (or representative) group</a:t>
            </a:r>
          </a:p>
          <a:p>
            <a:pPr lvl="1"/>
            <a:r>
              <a:rPr lang="en-US" dirty="0">
                <a:latin typeface="Maiandra GD" panose="020E0502030308020204" pitchFamily="34" charset="0"/>
              </a:rPr>
              <a:t>Less than 10% of total population</a:t>
            </a:r>
          </a:p>
          <a:p>
            <a:pPr lvl="1"/>
            <a:r>
              <a:rPr lang="en-US" dirty="0">
                <a:latin typeface="Maiandra GD" panose="020E0502030308020204" pitchFamily="34" charset="0"/>
              </a:rPr>
              <a:t>At least 30 in group</a:t>
            </a:r>
          </a:p>
          <a:p>
            <a:pPr lvl="1"/>
            <a:r>
              <a:rPr lang="en-US" dirty="0">
                <a:latin typeface="Maiandra GD" panose="020E0502030308020204" pitchFamily="34" charset="0"/>
              </a:rPr>
              <a:t>Nearly normal </a:t>
            </a:r>
            <a:r>
              <a:rPr lang="en-US" dirty="0" smtClean="0">
                <a:latin typeface="Maiandra GD" panose="020E0502030308020204" pitchFamily="34" charset="0"/>
              </a:rPr>
              <a:t>distribution</a:t>
            </a:r>
            <a:endParaRPr lang="en-US" dirty="0">
              <a:latin typeface="Maiandra GD" panose="020E0502030308020204" pitchFamily="34" charset="0"/>
            </a:endParaRPr>
          </a:p>
          <a:p>
            <a:r>
              <a:rPr lang="en-US" dirty="0" smtClean="0">
                <a:latin typeface="Maiandra GD" panose="020E0502030308020204" pitchFamily="34" charset="0"/>
              </a:rPr>
              <a:t>Example</a:t>
            </a:r>
          </a:p>
          <a:p>
            <a:pPr lvl="1"/>
            <a:r>
              <a:rPr lang="en-US" dirty="0">
                <a:latin typeface="Maiandra GD" panose="020E0502030308020204" pitchFamily="34" charset="0"/>
              </a:rPr>
              <a:t>Does participation in a tutoring program make a difference.  Students’ success rate was compared before and after participation in a tutoring program.</a:t>
            </a:r>
          </a:p>
          <a:p>
            <a:pPr lvl="1"/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12290" name="Picture 2" descr="Examination, Homework, Correction, Red Pencil, Ma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27" y="1645920"/>
            <a:ext cx="3396997" cy="329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78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1178" y="163958"/>
            <a:ext cx="8698230" cy="1325563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t-interval for least squares regression 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298448"/>
            <a:ext cx="7886700" cy="541324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When?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A set of two different quantitative values for each subject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Determining what the relationship is between those variables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Conditions?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Quantitative Data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Scatterplot is straight enough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No pattern in the residuals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No strong outliers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Nearly normal distribution of residuals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Example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Approximately what slope describes the relationship between hours of sleep and salary for adults in their 20’s?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3314" name="Picture 2" descr="Market, Asleep, Etal, Incense, Sleep, Pekin, Beij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55" y="2843467"/>
            <a:ext cx="3328417" cy="222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4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168" y="163958"/>
            <a:ext cx="8942832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apyrus" panose="03070502060502030205" pitchFamily="66" charset="0"/>
              </a:rPr>
              <a:t>t-test for least squared regression 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4058" y="1295272"/>
            <a:ext cx="7886700" cy="534327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Papyrus" panose="03070502060502030205" pitchFamily="66" charset="0"/>
              </a:rPr>
              <a:t>When?</a:t>
            </a:r>
          </a:p>
          <a:p>
            <a:pPr lvl="1"/>
            <a:r>
              <a:rPr lang="en-US" dirty="0">
                <a:latin typeface="Papyrus" panose="03070502060502030205" pitchFamily="66" charset="0"/>
              </a:rPr>
              <a:t>A set of two different quantitative values for each subject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Testing if there is a </a:t>
            </a:r>
            <a:r>
              <a:rPr lang="en-US" dirty="0">
                <a:latin typeface="Papyrus" panose="03070502060502030205" pitchFamily="66" charset="0"/>
              </a:rPr>
              <a:t>relationship is between those variables</a:t>
            </a:r>
          </a:p>
          <a:p>
            <a:r>
              <a:rPr lang="en-US" dirty="0">
                <a:latin typeface="Papyrus" panose="03070502060502030205" pitchFamily="66" charset="0"/>
              </a:rPr>
              <a:t>Conditions?</a:t>
            </a:r>
          </a:p>
          <a:p>
            <a:pPr lvl="1"/>
            <a:r>
              <a:rPr lang="en-US" dirty="0">
                <a:latin typeface="Papyrus" panose="03070502060502030205" pitchFamily="66" charset="0"/>
              </a:rPr>
              <a:t>Quantitative Data</a:t>
            </a:r>
          </a:p>
          <a:p>
            <a:pPr lvl="1"/>
            <a:r>
              <a:rPr lang="en-US" dirty="0">
                <a:latin typeface="Papyrus" panose="03070502060502030205" pitchFamily="66" charset="0"/>
              </a:rPr>
              <a:t>Scatterplot is straight enough</a:t>
            </a:r>
          </a:p>
          <a:p>
            <a:pPr lvl="1"/>
            <a:r>
              <a:rPr lang="en-US" dirty="0">
                <a:latin typeface="Papyrus" panose="03070502060502030205" pitchFamily="66" charset="0"/>
              </a:rPr>
              <a:t>No pattern in the residuals</a:t>
            </a:r>
          </a:p>
          <a:p>
            <a:pPr lvl="1"/>
            <a:r>
              <a:rPr lang="en-US" dirty="0">
                <a:latin typeface="Papyrus" panose="03070502060502030205" pitchFamily="66" charset="0"/>
              </a:rPr>
              <a:t>No strong outliers</a:t>
            </a:r>
          </a:p>
          <a:p>
            <a:pPr lvl="1"/>
            <a:r>
              <a:rPr lang="en-US" dirty="0">
                <a:latin typeface="Papyrus" panose="03070502060502030205" pitchFamily="66" charset="0"/>
              </a:rPr>
              <a:t>Nearly normal distribution of residuals</a:t>
            </a:r>
          </a:p>
          <a:p>
            <a:r>
              <a:rPr lang="en-US" dirty="0" smtClean="0">
                <a:latin typeface="Papyrus" panose="03070502060502030205" pitchFamily="66" charset="0"/>
              </a:rPr>
              <a:t>Example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Is there a relationship between the age of a students’ car and the mileage reading on the odometer?</a:t>
            </a:r>
            <a:endParaRPr lang="en-US" dirty="0">
              <a:latin typeface="Papyrus" panose="03070502060502030205" pitchFamily="66" charset="0"/>
            </a:endParaRPr>
          </a:p>
        </p:txBody>
      </p:sp>
      <p:pic>
        <p:nvPicPr>
          <p:cNvPr id="14338" name="Picture 2" descr="Rpm, Gauge, Speedometer, Fast, Odometer, Airpla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3A2E7"/>
              </a:clrFrom>
              <a:clrTo>
                <a:srgbClr val="73A2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17" y="2565971"/>
            <a:ext cx="3115183" cy="31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69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X</a:t>
            </a:r>
            <a:r>
              <a:rPr lang="en-US" baseline="30000" dirty="0">
                <a:latin typeface="Rockwell" panose="02060603020205020403" pitchFamily="18" charset="0"/>
              </a:rPr>
              <a:t>2</a:t>
            </a:r>
            <a:r>
              <a:rPr lang="en-US" dirty="0">
                <a:latin typeface="Rockwell" panose="02060603020205020403" pitchFamily="18" charset="0"/>
              </a:rPr>
              <a:t> goodness-of-fit test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0634" y="1825625"/>
            <a:ext cx="7886700" cy="4351338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When?</a:t>
            </a:r>
          </a:p>
          <a:p>
            <a:pPr lvl="1"/>
            <a:r>
              <a:rPr lang="en-US" dirty="0" smtClean="0">
                <a:latin typeface="Rockwell" panose="02060603020205020403" pitchFamily="18" charset="0"/>
              </a:rPr>
              <a:t>Categorical Data (counts in each category)</a:t>
            </a:r>
          </a:p>
          <a:p>
            <a:pPr lvl="1"/>
            <a:r>
              <a:rPr lang="en-US" dirty="0" smtClean="0">
                <a:latin typeface="Rockwell" panose="02060603020205020403" pitchFamily="18" charset="0"/>
              </a:rPr>
              <a:t>One set of categories (color, race, flavor, </a:t>
            </a:r>
            <a:r>
              <a:rPr lang="en-US" dirty="0" err="1" smtClean="0">
                <a:latin typeface="Rockwell" panose="02060603020205020403" pitchFamily="18" charset="0"/>
              </a:rPr>
              <a:t>etc</a:t>
            </a:r>
            <a:r>
              <a:rPr lang="en-US" dirty="0" smtClean="0">
                <a:latin typeface="Rockwell" panose="02060603020205020403" pitchFamily="18" charset="0"/>
              </a:rPr>
              <a:t>)</a:t>
            </a:r>
            <a:endParaRPr lang="en-US" dirty="0">
              <a:latin typeface="Rockwell" panose="02060603020205020403" pitchFamily="18" charset="0"/>
            </a:endParaRPr>
          </a:p>
          <a:p>
            <a:r>
              <a:rPr lang="en-US" dirty="0" smtClean="0">
                <a:latin typeface="Rockwell" panose="02060603020205020403" pitchFamily="18" charset="0"/>
              </a:rPr>
              <a:t>Conditions?</a:t>
            </a:r>
          </a:p>
          <a:p>
            <a:pPr lvl="1"/>
            <a:r>
              <a:rPr lang="en-US" dirty="0" smtClean="0">
                <a:latin typeface="Rockwell" panose="02060603020205020403" pitchFamily="18" charset="0"/>
              </a:rPr>
              <a:t>Counted Data</a:t>
            </a:r>
          </a:p>
          <a:p>
            <a:pPr lvl="1"/>
            <a:r>
              <a:rPr lang="en-US" dirty="0" smtClean="0">
                <a:latin typeface="Rockwell" panose="02060603020205020403" pitchFamily="18" charset="0"/>
              </a:rPr>
              <a:t>Expected 5 in each category</a:t>
            </a:r>
          </a:p>
          <a:p>
            <a:pPr lvl="1"/>
            <a:r>
              <a:rPr lang="en-US" dirty="0" smtClean="0">
                <a:latin typeface="Rockwell" panose="02060603020205020403" pitchFamily="18" charset="0"/>
              </a:rPr>
              <a:t>Random (representative) sample</a:t>
            </a:r>
          </a:p>
          <a:p>
            <a:pPr lvl="1"/>
            <a:r>
              <a:rPr lang="en-US" dirty="0" smtClean="0">
                <a:latin typeface="Rockwell" panose="02060603020205020403" pitchFamily="18" charset="0"/>
              </a:rPr>
              <a:t>Less than 10% of entire population</a:t>
            </a:r>
            <a:endParaRPr lang="en-US" dirty="0">
              <a:latin typeface="Rockwell" panose="02060603020205020403" pitchFamily="18" charset="0"/>
            </a:endParaRPr>
          </a:p>
          <a:p>
            <a:r>
              <a:rPr lang="en-US" dirty="0" smtClean="0">
                <a:latin typeface="Rockwell" panose="02060603020205020403" pitchFamily="18" charset="0"/>
              </a:rPr>
              <a:t>Example</a:t>
            </a:r>
          </a:p>
          <a:p>
            <a:pPr lvl="1"/>
            <a:r>
              <a:rPr lang="en-US" dirty="0" smtClean="0">
                <a:latin typeface="Rockwell" panose="02060603020205020403" pitchFamily="18" charset="0"/>
              </a:rPr>
              <a:t>Are flavors equally distributed in skittles?</a:t>
            </a:r>
            <a:endParaRPr lang="en-US" dirty="0">
              <a:latin typeface="Rockwell" panose="02060603020205020403" pitchFamily="18" charset="0"/>
            </a:endParaRPr>
          </a:p>
        </p:txBody>
      </p:sp>
      <p:pic>
        <p:nvPicPr>
          <p:cNvPr id="15362" name="Picture 2" descr="Skittles, Lollies, Sweets, Confectionery, Candy, Loll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60407"/>
              </a:clrFrom>
              <a:clrTo>
                <a:srgbClr val="06040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28" y="2551354"/>
            <a:ext cx="4462273" cy="348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23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r>
              <a:rPr lang="en-US" baseline="30000" dirty="0"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test for homogeneity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389888"/>
            <a:ext cx="7886700" cy="512064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When?</a:t>
            </a:r>
          </a:p>
          <a:p>
            <a:pPr lvl="1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Categorical Data (counts in each category)</a:t>
            </a:r>
          </a:p>
          <a:p>
            <a:pPr lvl="1"/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Two sets 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of categories (color, race, flavor,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etc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</a:p>
          <a:p>
            <a:pPr lvl="1"/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Asking about “proportional” or “distribution”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Conditions?</a:t>
            </a:r>
          </a:p>
          <a:p>
            <a:pPr lvl="1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Counted Data</a:t>
            </a:r>
          </a:p>
          <a:p>
            <a:pPr lvl="1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Expected 5 in each category</a:t>
            </a:r>
          </a:p>
          <a:p>
            <a:pPr lvl="1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Random (representative) sample</a:t>
            </a:r>
          </a:p>
          <a:p>
            <a:pPr lvl="1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Less than 10% of entire 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population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Example</a:t>
            </a:r>
          </a:p>
          <a:p>
            <a:pPr lvl="1"/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Is involvement in various sports (basketball, baseball, wrestling, etc.) proportional to ethnicity in area high schools??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6386" name="Picture 2" descr="Sports, Girl, School, Playing, Player, High, Teen, Team"/>
          <p:cNvPicPr>
            <a:picLocks noChangeAspect="1" noChangeArrowheads="1"/>
          </p:cNvPicPr>
          <p:nvPr/>
        </p:nvPicPr>
        <p:blipFill rotWithShape="1"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83"/>
          <a:stretch/>
        </p:blipFill>
        <p:spPr bwMode="auto">
          <a:xfrm>
            <a:off x="6082920" y="2898331"/>
            <a:ext cx="1554481" cy="146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ports, Girl, School, Playing, Player, High, Teen, Team"/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9"/>
          <a:stretch/>
        </p:blipFill>
        <p:spPr bwMode="auto">
          <a:xfrm>
            <a:off x="7439849" y="3878468"/>
            <a:ext cx="1563749" cy="146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90" name="SMARTInkShape-Group40"/>
          <p:cNvGrpSpPr/>
          <p:nvPr/>
        </p:nvGrpSpPr>
        <p:grpSpPr>
          <a:xfrm>
            <a:off x="3974957" y="2687836"/>
            <a:ext cx="2856255" cy="866181"/>
            <a:chOff x="3974957" y="2687836"/>
            <a:chExt cx="2856255" cy="866181"/>
          </a:xfrm>
        </p:grpSpPr>
        <p:sp>
          <p:nvSpPr>
            <p:cNvPr id="2" name="SMARTInkShape-168"/>
            <p:cNvSpPr/>
            <p:nvPr>
              <p:custDataLst>
                <p:tags r:id="rId1"/>
              </p:custDataLst>
            </p:nvPr>
          </p:nvSpPr>
          <p:spPr>
            <a:xfrm>
              <a:off x="4822031" y="2866430"/>
              <a:ext cx="142876" cy="8930"/>
            </a:xfrm>
            <a:custGeom>
              <a:avLst/>
              <a:gdLst/>
              <a:ahLst/>
              <a:cxnLst/>
              <a:rect l="0" t="0" r="0" b="0"/>
              <a:pathLst>
                <a:path w="142876" h="8930">
                  <a:moveTo>
                    <a:pt x="0" y="8929"/>
                  </a:moveTo>
                  <a:lnTo>
                    <a:pt x="0" y="8929"/>
                  </a:lnTo>
                  <a:lnTo>
                    <a:pt x="4741" y="4189"/>
                  </a:lnTo>
                  <a:lnTo>
                    <a:pt x="9714" y="1862"/>
                  </a:lnTo>
                  <a:lnTo>
                    <a:pt x="53033" y="14"/>
                  </a:lnTo>
                  <a:lnTo>
                    <a:pt x="96361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69"/>
            <p:cNvSpPr/>
            <p:nvPr>
              <p:custDataLst>
                <p:tags r:id="rId2"/>
              </p:custDataLst>
            </p:nvPr>
          </p:nvSpPr>
          <p:spPr>
            <a:xfrm>
              <a:off x="4769705" y="2866430"/>
              <a:ext cx="79116" cy="98223"/>
            </a:xfrm>
            <a:custGeom>
              <a:avLst/>
              <a:gdLst/>
              <a:ahLst/>
              <a:cxnLst/>
              <a:rect l="0" t="0" r="0" b="0"/>
              <a:pathLst>
                <a:path w="79116" h="98223">
                  <a:moveTo>
                    <a:pt x="52326" y="0"/>
                  </a:moveTo>
                  <a:lnTo>
                    <a:pt x="52326" y="0"/>
                  </a:lnTo>
                  <a:lnTo>
                    <a:pt x="39024" y="0"/>
                  </a:lnTo>
                  <a:lnTo>
                    <a:pt x="37505" y="992"/>
                  </a:lnTo>
                  <a:lnTo>
                    <a:pt x="36492" y="2645"/>
                  </a:lnTo>
                  <a:lnTo>
                    <a:pt x="35817" y="4740"/>
                  </a:lnTo>
                  <a:lnTo>
                    <a:pt x="34375" y="6137"/>
                  </a:lnTo>
                  <a:lnTo>
                    <a:pt x="30126" y="7688"/>
                  </a:lnTo>
                  <a:lnTo>
                    <a:pt x="28597" y="9094"/>
                  </a:lnTo>
                  <a:lnTo>
                    <a:pt x="18648" y="26972"/>
                  </a:lnTo>
                  <a:lnTo>
                    <a:pt x="17968" y="29888"/>
                  </a:lnTo>
                  <a:lnTo>
                    <a:pt x="9719" y="44664"/>
                  </a:lnTo>
                  <a:lnTo>
                    <a:pt x="7797" y="65485"/>
                  </a:lnTo>
                  <a:lnTo>
                    <a:pt x="6765" y="67469"/>
                  </a:lnTo>
                  <a:lnTo>
                    <a:pt x="5085" y="68792"/>
                  </a:lnTo>
                  <a:lnTo>
                    <a:pt x="2973" y="69673"/>
                  </a:lnTo>
                  <a:lnTo>
                    <a:pt x="1565" y="71253"/>
                  </a:lnTo>
                  <a:lnTo>
                    <a:pt x="0" y="75655"/>
                  </a:lnTo>
                  <a:lnTo>
                    <a:pt x="575" y="78218"/>
                  </a:lnTo>
                  <a:lnTo>
                    <a:pt x="5981" y="89460"/>
                  </a:lnTo>
                  <a:lnTo>
                    <a:pt x="7343" y="96494"/>
                  </a:lnTo>
                  <a:lnTo>
                    <a:pt x="8446" y="97072"/>
                  </a:lnTo>
                  <a:lnTo>
                    <a:pt x="32825" y="98222"/>
                  </a:lnTo>
                  <a:lnTo>
                    <a:pt x="41272" y="92089"/>
                  </a:lnTo>
                  <a:lnTo>
                    <a:pt x="49602" y="89131"/>
                  </a:lnTo>
                  <a:lnTo>
                    <a:pt x="73533" y="68057"/>
                  </a:lnTo>
                  <a:lnTo>
                    <a:pt x="76634" y="62328"/>
                  </a:lnTo>
                  <a:lnTo>
                    <a:pt x="78789" y="47601"/>
                  </a:lnTo>
                  <a:lnTo>
                    <a:pt x="79115" y="17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70"/>
            <p:cNvSpPr/>
            <p:nvPr>
              <p:custDataLst>
                <p:tags r:id="rId3"/>
              </p:custDataLst>
            </p:nvPr>
          </p:nvSpPr>
          <p:spPr>
            <a:xfrm>
              <a:off x="4705946" y="2777133"/>
              <a:ext cx="17860" cy="196454"/>
            </a:xfrm>
            <a:custGeom>
              <a:avLst/>
              <a:gdLst/>
              <a:ahLst/>
              <a:cxnLst/>
              <a:rect l="0" t="0" r="0" b="0"/>
              <a:pathLst>
                <a:path w="17860" h="196454">
                  <a:moveTo>
                    <a:pt x="17859" y="0"/>
                  </a:moveTo>
                  <a:lnTo>
                    <a:pt x="17859" y="0"/>
                  </a:lnTo>
                  <a:lnTo>
                    <a:pt x="10170" y="7688"/>
                  </a:lnTo>
                  <a:lnTo>
                    <a:pt x="9297" y="13302"/>
                  </a:lnTo>
                  <a:lnTo>
                    <a:pt x="8939" y="47293"/>
                  </a:lnTo>
                  <a:lnTo>
                    <a:pt x="6288" y="53431"/>
                  </a:lnTo>
                  <a:lnTo>
                    <a:pt x="4191" y="56456"/>
                  </a:lnTo>
                  <a:lnTo>
                    <a:pt x="1241" y="70196"/>
                  </a:lnTo>
                  <a:lnTo>
                    <a:pt x="21" y="113201"/>
                  </a:lnTo>
                  <a:lnTo>
                    <a:pt x="0" y="154696"/>
                  </a:lnTo>
                  <a:lnTo>
                    <a:pt x="0" y="162350"/>
                  </a:lnTo>
                  <a:lnTo>
                    <a:pt x="2645" y="169059"/>
                  </a:lnTo>
                  <a:lnTo>
                    <a:pt x="6137" y="175348"/>
                  </a:lnTo>
                  <a:lnTo>
                    <a:pt x="8377" y="187470"/>
                  </a:lnTo>
                  <a:lnTo>
                    <a:pt x="8929" y="1964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71"/>
            <p:cNvSpPr/>
            <p:nvPr>
              <p:custDataLst>
                <p:tags r:id="rId4"/>
              </p:custDataLst>
            </p:nvPr>
          </p:nvSpPr>
          <p:spPr>
            <a:xfrm>
              <a:off x="4652367" y="2857500"/>
              <a:ext cx="116087" cy="8931"/>
            </a:xfrm>
            <a:custGeom>
              <a:avLst/>
              <a:gdLst/>
              <a:ahLst/>
              <a:cxnLst/>
              <a:rect l="0" t="0" r="0" b="0"/>
              <a:pathLst>
                <a:path w="116087" h="8931">
                  <a:moveTo>
                    <a:pt x="0" y="0"/>
                  </a:moveTo>
                  <a:lnTo>
                    <a:pt x="0" y="0"/>
                  </a:lnTo>
                  <a:lnTo>
                    <a:pt x="42807" y="0"/>
                  </a:lnTo>
                  <a:lnTo>
                    <a:pt x="56191" y="0"/>
                  </a:lnTo>
                  <a:lnTo>
                    <a:pt x="62346" y="2646"/>
                  </a:lnTo>
                  <a:lnTo>
                    <a:pt x="68389" y="6137"/>
                  </a:lnTo>
                  <a:lnTo>
                    <a:pt x="80353" y="8378"/>
                  </a:lnTo>
                  <a:lnTo>
                    <a:pt x="116086" y="89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72"/>
            <p:cNvSpPr/>
            <p:nvPr>
              <p:custDataLst>
                <p:tags r:id="rId5"/>
              </p:custDataLst>
            </p:nvPr>
          </p:nvSpPr>
          <p:spPr>
            <a:xfrm>
              <a:off x="4321969" y="2866430"/>
              <a:ext cx="232169" cy="107156"/>
            </a:xfrm>
            <a:custGeom>
              <a:avLst/>
              <a:gdLst/>
              <a:ahLst/>
              <a:cxnLst/>
              <a:rect l="0" t="0" r="0" b="0"/>
              <a:pathLst>
                <a:path w="232169" h="107156">
                  <a:moveTo>
                    <a:pt x="0" y="26789"/>
                  </a:moveTo>
                  <a:lnTo>
                    <a:pt x="0" y="26789"/>
                  </a:lnTo>
                  <a:lnTo>
                    <a:pt x="14239" y="42020"/>
                  </a:lnTo>
                  <a:lnTo>
                    <a:pt x="19790" y="53646"/>
                  </a:lnTo>
                  <a:lnTo>
                    <a:pt x="23678" y="59562"/>
                  </a:lnTo>
                  <a:lnTo>
                    <a:pt x="25867" y="68470"/>
                  </a:lnTo>
                  <a:lnTo>
                    <a:pt x="26667" y="83345"/>
                  </a:lnTo>
                  <a:lnTo>
                    <a:pt x="29381" y="89297"/>
                  </a:lnTo>
                  <a:lnTo>
                    <a:pt x="34467" y="96462"/>
                  </a:lnTo>
                  <a:lnTo>
                    <a:pt x="35348" y="102444"/>
                  </a:lnTo>
                  <a:lnTo>
                    <a:pt x="36463" y="104015"/>
                  </a:lnTo>
                  <a:lnTo>
                    <a:pt x="38199" y="105062"/>
                  </a:lnTo>
                  <a:lnTo>
                    <a:pt x="44791" y="106880"/>
                  </a:lnTo>
                  <a:lnTo>
                    <a:pt x="66845" y="107155"/>
                  </a:lnTo>
                  <a:lnTo>
                    <a:pt x="68376" y="106163"/>
                  </a:lnTo>
                  <a:lnTo>
                    <a:pt x="69396" y="104510"/>
                  </a:lnTo>
                  <a:lnTo>
                    <a:pt x="70076" y="102415"/>
                  </a:lnTo>
                  <a:lnTo>
                    <a:pt x="80452" y="89377"/>
                  </a:lnTo>
                  <a:lnTo>
                    <a:pt x="84704" y="85033"/>
                  </a:lnTo>
                  <a:lnTo>
                    <a:pt x="87256" y="79795"/>
                  </a:lnTo>
                  <a:lnTo>
                    <a:pt x="89177" y="59498"/>
                  </a:lnTo>
                  <a:lnTo>
                    <a:pt x="90209" y="57524"/>
                  </a:lnTo>
                  <a:lnTo>
                    <a:pt x="91889" y="56209"/>
                  </a:lnTo>
                  <a:lnTo>
                    <a:pt x="94002" y="55332"/>
                  </a:lnTo>
                  <a:lnTo>
                    <a:pt x="95410" y="53755"/>
                  </a:lnTo>
                  <a:lnTo>
                    <a:pt x="97855" y="46043"/>
                  </a:lnTo>
                  <a:lnTo>
                    <a:pt x="98223" y="35838"/>
                  </a:lnTo>
                  <a:lnTo>
                    <a:pt x="98226" y="52305"/>
                  </a:lnTo>
                  <a:lnTo>
                    <a:pt x="113048" y="69369"/>
                  </a:lnTo>
                  <a:lnTo>
                    <a:pt x="114736" y="74818"/>
                  </a:lnTo>
                  <a:lnTo>
                    <a:pt x="116178" y="76667"/>
                  </a:lnTo>
                  <a:lnTo>
                    <a:pt x="134125" y="87218"/>
                  </a:lnTo>
                  <a:lnTo>
                    <a:pt x="157765" y="89216"/>
                  </a:lnTo>
                  <a:lnTo>
                    <a:pt x="202406" y="89296"/>
                  </a:lnTo>
                  <a:lnTo>
                    <a:pt x="208359" y="89296"/>
                  </a:lnTo>
                  <a:lnTo>
                    <a:pt x="210344" y="88304"/>
                  </a:lnTo>
                  <a:lnTo>
                    <a:pt x="211667" y="86651"/>
                  </a:lnTo>
                  <a:lnTo>
                    <a:pt x="212548" y="84556"/>
                  </a:lnTo>
                  <a:lnTo>
                    <a:pt x="214129" y="83159"/>
                  </a:lnTo>
                  <a:lnTo>
                    <a:pt x="223794" y="78273"/>
                  </a:lnTo>
                  <a:lnTo>
                    <a:pt x="226587" y="75994"/>
                  </a:lnTo>
                  <a:lnTo>
                    <a:pt x="229689" y="70817"/>
                  </a:lnTo>
                  <a:lnTo>
                    <a:pt x="231845" y="62609"/>
                  </a:lnTo>
                  <a:lnTo>
                    <a:pt x="232168" y="40397"/>
                  </a:lnTo>
                  <a:lnTo>
                    <a:pt x="229524" y="35152"/>
                  </a:lnTo>
                  <a:lnTo>
                    <a:pt x="226034" y="29514"/>
                  </a:lnTo>
                  <a:lnTo>
                    <a:pt x="223077" y="20761"/>
                  </a:lnTo>
                  <a:lnTo>
                    <a:pt x="209972" y="4709"/>
                  </a:lnTo>
                  <a:lnTo>
                    <a:pt x="204776" y="2093"/>
                  </a:lnTo>
                  <a:lnTo>
                    <a:pt x="19645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73"/>
            <p:cNvSpPr/>
            <p:nvPr>
              <p:custDataLst>
                <p:tags r:id="rId6"/>
              </p:custDataLst>
            </p:nvPr>
          </p:nvSpPr>
          <p:spPr>
            <a:xfrm>
              <a:off x="4214846" y="2893219"/>
              <a:ext cx="115934" cy="107157"/>
            </a:xfrm>
            <a:custGeom>
              <a:avLst/>
              <a:gdLst/>
              <a:ahLst/>
              <a:cxnLst/>
              <a:rect l="0" t="0" r="0" b="0"/>
              <a:pathLst>
                <a:path w="115934" h="107157">
                  <a:moveTo>
                    <a:pt x="62474" y="0"/>
                  </a:moveTo>
                  <a:lnTo>
                    <a:pt x="62474" y="0"/>
                  </a:lnTo>
                  <a:lnTo>
                    <a:pt x="45866" y="0"/>
                  </a:lnTo>
                  <a:lnTo>
                    <a:pt x="40245" y="4740"/>
                  </a:lnTo>
                  <a:lnTo>
                    <a:pt x="37712" y="9713"/>
                  </a:lnTo>
                  <a:lnTo>
                    <a:pt x="37036" y="12428"/>
                  </a:lnTo>
                  <a:lnTo>
                    <a:pt x="35594" y="14239"/>
                  </a:lnTo>
                  <a:lnTo>
                    <a:pt x="13573" y="31120"/>
                  </a:lnTo>
                  <a:lnTo>
                    <a:pt x="10974" y="38966"/>
                  </a:lnTo>
                  <a:lnTo>
                    <a:pt x="9307" y="50691"/>
                  </a:lnTo>
                  <a:lnTo>
                    <a:pt x="1883" y="62911"/>
                  </a:lnTo>
                  <a:lnTo>
                    <a:pt x="0" y="84592"/>
                  </a:lnTo>
                  <a:lnTo>
                    <a:pt x="2627" y="89851"/>
                  </a:lnTo>
                  <a:lnTo>
                    <a:pt x="6110" y="95496"/>
                  </a:lnTo>
                  <a:lnTo>
                    <a:pt x="7658" y="101313"/>
                  </a:lnTo>
                  <a:lnTo>
                    <a:pt x="9063" y="103260"/>
                  </a:lnTo>
                  <a:lnTo>
                    <a:pt x="10991" y="104559"/>
                  </a:lnTo>
                  <a:lnTo>
                    <a:pt x="18446" y="106386"/>
                  </a:lnTo>
                  <a:lnTo>
                    <a:pt x="62489" y="107155"/>
                  </a:lnTo>
                  <a:lnTo>
                    <a:pt x="65461" y="107156"/>
                  </a:lnTo>
                  <a:lnTo>
                    <a:pt x="71408" y="104510"/>
                  </a:lnTo>
                  <a:lnTo>
                    <a:pt x="86288" y="92917"/>
                  </a:lnTo>
                  <a:lnTo>
                    <a:pt x="92240" y="90905"/>
                  </a:lnTo>
                  <a:lnTo>
                    <a:pt x="94224" y="89377"/>
                  </a:lnTo>
                  <a:lnTo>
                    <a:pt x="114007" y="61941"/>
                  </a:lnTo>
                  <a:lnTo>
                    <a:pt x="115933" y="41638"/>
                  </a:lnTo>
                  <a:lnTo>
                    <a:pt x="113353" y="35704"/>
                  </a:lnTo>
                  <a:lnTo>
                    <a:pt x="108354" y="28550"/>
                  </a:lnTo>
                  <a:lnTo>
                    <a:pt x="107487" y="22570"/>
                  </a:lnTo>
                  <a:lnTo>
                    <a:pt x="106374" y="21000"/>
                  </a:lnTo>
                  <a:lnTo>
                    <a:pt x="104639" y="19953"/>
                  </a:lnTo>
                  <a:lnTo>
                    <a:pt x="102490" y="19255"/>
                  </a:lnTo>
                  <a:lnTo>
                    <a:pt x="89263" y="89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74"/>
            <p:cNvSpPr/>
            <p:nvPr>
              <p:custDataLst>
                <p:tags r:id="rId7"/>
              </p:custDataLst>
            </p:nvPr>
          </p:nvSpPr>
          <p:spPr>
            <a:xfrm>
              <a:off x="4116955" y="2848574"/>
              <a:ext cx="79999" cy="159480"/>
            </a:xfrm>
            <a:custGeom>
              <a:avLst/>
              <a:gdLst/>
              <a:ahLst/>
              <a:cxnLst/>
              <a:rect l="0" t="0" r="0" b="0"/>
              <a:pathLst>
                <a:path w="79999" h="159480">
                  <a:moveTo>
                    <a:pt x="17490" y="107153"/>
                  </a:moveTo>
                  <a:lnTo>
                    <a:pt x="17490" y="107153"/>
                  </a:lnTo>
                  <a:lnTo>
                    <a:pt x="17490" y="151679"/>
                  </a:lnTo>
                  <a:lnTo>
                    <a:pt x="17490" y="159479"/>
                  </a:lnTo>
                  <a:lnTo>
                    <a:pt x="17490" y="152932"/>
                  </a:lnTo>
                  <a:lnTo>
                    <a:pt x="14845" y="152304"/>
                  </a:lnTo>
                  <a:lnTo>
                    <a:pt x="12750" y="152136"/>
                  </a:lnTo>
                  <a:lnTo>
                    <a:pt x="11353" y="151032"/>
                  </a:lnTo>
                  <a:lnTo>
                    <a:pt x="9802" y="147160"/>
                  </a:lnTo>
                  <a:lnTo>
                    <a:pt x="7590" y="127132"/>
                  </a:lnTo>
                  <a:lnTo>
                    <a:pt x="2430" y="118805"/>
                  </a:lnTo>
                  <a:lnTo>
                    <a:pt x="460" y="109062"/>
                  </a:lnTo>
                  <a:lnTo>
                    <a:pt x="0" y="99402"/>
                  </a:lnTo>
                  <a:lnTo>
                    <a:pt x="2440" y="91140"/>
                  </a:lnTo>
                  <a:lnTo>
                    <a:pt x="5841" y="83169"/>
                  </a:lnTo>
                  <a:lnTo>
                    <a:pt x="9314" y="57451"/>
                  </a:lnTo>
                  <a:lnTo>
                    <a:pt x="14627" y="46895"/>
                  </a:lnTo>
                  <a:lnTo>
                    <a:pt x="17634" y="32633"/>
                  </a:lnTo>
                  <a:lnTo>
                    <a:pt x="25067" y="19998"/>
                  </a:lnTo>
                  <a:lnTo>
                    <a:pt x="32290" y="11150"/>
                  </a:lnTo>
                  <a:lnTo>
                    <a:pt x="33990" y="5615"/>
                  </a:lnTo>
                  <a:lnTo>
                    <a:pt x="35435" y="3742"/>
                  </a:lnTo>
                  <a:lnTo>
                    <a:pt x="39687" y="1661"/>
                  </a:lnTo>
                  <a:lnTo>
                    <a:pt x="69417" y="0"/>
                  </a:lnTo>
                  <a:lnTo>
                    <a:pt x="79998" y="8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75"/>
            <p:cNvSpPr/>
            <p:nvPr>
              <p:custDataLst>
                <p:tags r:id="rId8"/>
              </p:custDataLst>
            </p:nvPr>
          </p:nvSpPr>
          <p:spPr>
            <a:xfrm>
              <a:off x="4920258" y="2777133"/>
              <a:ext cx="17860" cy="223243"/>
            </a:xfrm>
            <a:custGeom>
              <a:avLst/>
              <a:gdLst/>
              <a:ahLst/>
              <a:cxnLst/>
              <a:rect l="0" t="0" r="0" b="0"/>
              <a:pathLst>
                <a:path w="17860" h="223243">
                  <a:moveTo>
                    <a:pt x="0" y="0"/>
                  </a:moveTo>
                  <a:lnTo>
                    <a:pt x="0" y="0"/>
                  </a:lnTo>
                  <a:lnTo>
                    <a:pt x="0" y="42807"/>
                  </a:lnTo>
                  <a:lnTo>
                    <a:pt x="0" y="82413"/>
                  </a:lnTo>
                  <a:lnTo>
                    <a:pt x="992" y="93182"/>
                  </a:lnTo>
                  <a:lnTo>
                    <a:pt x="5144" y="109410"/>
                  </a:lnTo>
                  <a:lnTo>
                    <a:pt x="173" y="154041"/>
                  </a:lnTo>
                  <a:lnTo>
                    <a:pt x="22" y="172151"/>
                  </a:lnTo>
                  <a:lnTo>
                    <a:pt x="2655" y="178376"/>
                  </a:lnTo>
                  <a:lnTo>
                    <a:pt x="6141" y="184450"/>
                  </a:lnTo>
                  <a:lnTo>
                    <a:pt x="8378" y="196434"/>
                  </a:lnTo>
                  <a:lnTo>
                    <a:pt x="8821" y="208355"/>
                  </a:lnTo>
                  <a:lnTo>
                    <a:pt x="11526" y="214311"/>
                  </a:lnTo>
                  <a:lnTo>
                    <a:pt x="17859" y="2232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76"/>
            <p:cNvSpPr/>
            <p:nvPr>
              <p:custDataLst>
                <p:tags r:id="rId9"/>
              </p:custDataLst>
            </p:nvPr>
          </p:nvSpPr>
          <p:spPr>
            <a:xfrm>
              <a:off x="4991705" y="2804042"/>
              <a:ext cx="223234" cy="178473"/>
            </a:xfrm>
            <a:custGeom>
              <a:avLst/>
              <a:gdLst/>
              <a:ahLst/>
              <a:cxnLst/>
              <a:rect l="0" t="0" r="0" b="0"/>
              <a:pathLst>
                <a:path w="223234" h="178473">
                  <a:moveTo>
                    <a:pt x="35709" y="89177"/>
                  </a:moveTo>
                  <a:lnTo>
                    <a:pt x="35709" y="89177"/>
                  </a:lnTo>
                  <a:lnTo>
                    <a:pt x="35709" y="67054"/>
                  </a:lnTo>
                  <a:lnTo>
                    <a:pt x="34717" y="65498"/>
                  </a:lnTo>
                  <a:lnTo>
                    <a:pt x="33063" y="64461"/>
                  </a:lnTo>
                  <a:lnTo>
                    <a:pt x="30969" y="63770"/>
                  </a:lnTo>
                  <a:lnTo>
                    <a:pt x="29572" y="64302"/>
                  </a:lnTo>
                  <a:lnTo>
                    <a:pt x="28641" y="65648"/>
                  </a:lnTo>
                  <a:lnTo>
                    <a:pt x="28020" y="67538"/>
                  </a:lnTo>
                  <a:lnTo>
                    <a:pt x="26615" y="68797"/>
                  </a:lnTo>
                  <a:lnTo>
                    <a:pt x="22406" y="70197"/>
                  </a:lnTo>
                  <a:lnTo>
                    <a:pt x="20888" y="71563"/>
                  </a:lnTo>
                  <a:lnTo>
                    <a:pt x="19200" y="75726"/>
                  </a:lnTo>
                  <a:lnTo>
                    <a:pt x="17757" y="77233"/>
                  </a:lnTo>
                  <a:lnTo>
                    <a:pt x="13509" y="78907"/>
                  </a:lnTo>
                  <a:lnTo>
                    <a:pt x="11980" y="80346"/>
                  </a:lnTo>
                  <a:lnTo>
                    <a:pt x="10280" y="84590"/>
                  </a:lnTo>
                  <a:lnTo>
                    <a:pt x="8196" y="95400"/>
                  </a:lnTo>
                  <a:lnTo>
                    <a:pt x="2863" y="104139"/>
                  </a:lnTo>
                  <a:lnTo>
                    <a:pt x="558" y="115982"/>
                  </a:lnTo>
                  <a:lnTo>
                    <a:pt x="0" y="150472"/>
                  </a:lnTo>
                  <a:lnTo>
                    <a:pt x="989" y="153853"/>
                  </a:lnTo>
                  <a:lnTo>
                    <a:pt x="2641" y="156106"/>
                  </a:lnTo>
                  <a:lnTo>
                    <a:pt x="4733" y="157609"/>
                  </a:lnTo>
                  <a:lnTo>
                    <a:pt x="6129" y="159603"/>
                  </a:lnTo>
                  <a:lnTo>
                    <a:pt x="7680" y="164464"/>
                  </a:lnTo>
                  <a:lnTo>
                    <a:pt x="8553" y="172779"/>
                  </a:lnTo>
                  <a:lnTo>
                    <a:pt x="9667" y="174677"/>
                  </a:lnTo>
                  <a:lnTo>
                    <a:pt x="11402" y="175943"/>
                  </a:lnTo>
                  <a:lnTo>
                    <a:pt x="16576" y="177974"/>
                  </a:lnTo>
                  <a:lnTo>
                    <a:pt x="47994" y="178472"/>
                  </a:lnTo>
                  <a:lnTo>
                    <a:pt x="49852" y="177481"/>
                  </a:lnTo>
                  <a:lnTo>
                    <a:pt x="51091" y="175827"/>
                  </a:lnTo>
                  <a:lnTo>
                    <a:pt x="51917" y="173733"/>
                  </a:lnTo>
                  <a:lnTo>
                    <a:pt x="53460" y="172336"/>
                  </a:lnTo>
                  <a:lnTo>
                    <a:pt x="57819" y="170785"/>
                  </a:lnTo>
                  <a:lnTo>
                    <a:pt x="59379" y="169379"/>
                  </a:lnTo>
                  <a:lnTo>
                    <a:pt x="69383" y="151500"/>
                  </a:lnTo>
                  <a:lnTo>
                    <a:pt x="71392" y="121916"/>
                  </a:lnTo>
                  <a:lnTo>
                    <a:pt x="71428" y="89331"/>
                  </a:lnTo>
                  <a:lnTo>
                    <a:pt x="54842" y="89177"/>
                  </a:lnTo>
                  <a:lnTo>
                    <a:pt x="54417" y="90169"/>
                  </a:lnTo>
                  <a:lnTo>
                    <a:pt x="53570" y="120220"/>
                  </a:lnTo>
                  <a:lnTo>
                    <a:pt x="56215" y="125463"/>
                  </a:lnTo>
                  <a:lnTo>
                    <a:pt x="61257" y="132173"/>
                  </a:lnTo>
                  <a:lnTo>
                    <a:pt x="62130" y="138076"/>
                  </a:lnTo>
                  <a:lnTo>
                    <a:pt x="63245" y="139636"/>
                  </a:lnTo>
                  <a:lnTo>
                    <a:pt x="64981" y="140675"/>
                  </a:lnTo>
                  <a:lnTo>
                    <a:pt x="67130" y="141369"/>
                  </a:lnTo>
                  <a:lnTo>
                    <a:pt x="74894" y="147084"/>
                  </a:lnTo>
                  <a:lnTo>
                    <a:pt x="77929" y="152286"/>
                  </a:lnTo>
                  <a:lnTo>
                    <a:pt x="78739" y="155062"/>
                  </a:lnTo>
                  <a:lnTo>
                    <a:pt x="80270" y="156913"/>
                  </a:lnTo>
                  <a:lnTo>
                    <a:pt x="84618" y="158969"/>
                  </a:lnTo>
                  <a:lnTo>
                    <a:pt x="111374" y="160601"/>
                  </a:lnTo>
                  <a:lnTo>
                    <a:pt x="116633" y="157963"/>
                  </a:lnTo>
                  <a:lnTo>
                    <a:pt x="122277" y="154475"/>
                  </a:lnTo>
                  <a:lnTo>
                    <a:pt x="128093" y="152925"/>
                  </a:lnTo>
                  <a:lnTo>
                    <a:pt x="130040" y="151519"/>
                  </a:lnTo>
                  <a:lnTo>
                    <a:pt x="131338" y="149590"/>
                  </a:lnTo>
                  <a:lnTo>
                    <a:pt x="132204" y="147312"/>
                  </a:lnTo>
                  <a:lnTo>
                    <a:pt x="133774" y="145792"/>
                  </a:lnTo>
                  <a:lnTo>
                    <a:pt x="143422" y="140709"/>
                  </a:lnTo>
                  <a:lnTo>
                    <a:pt x="146213" y="138414"/>
                  </a:lnTo>
                  <a:lnTo>
                    <a:pt x="149314" y="133219"/>
                  </a:lnTo>
                  <a:lnTo>
                    <a:pt x="151685" y="127603"/>
                  </a:lnTo>
                  <a:lnTo>
                    <a:pt x="156045" y="121799"/>
                  </a:lnTo>
                  <a:lnTo>
                    <a:pt x="158645" y="113267"/>
                  </a:lnTo>
                  <a:lnTo>
                    <a:pt x="160793" y="103852"/>
                  </a:lnTo>
                  <a:lnTo>
                    <a:pt x="167610" y="89724"/>
                  </a:lnTo>
                  <a:lnTo>
                    <a:pt x="178181" y="46118"/>
                  </a:lnTo>
                  <a:lnTo>
                    <a:pt x="178574" y="19622"/>
                  </a:lnTo>
                  <a:lnTo>
                    <a:pt x="169489" y="8755"/>
                  </a:lnTo>
                  <a:lnTo>
                    <a:pt x="161125" y="284"/>
                  </a:lnTo>
                  <a:lnTo>
                    <a:pt x="156103" y="0"/>
                  </a:lnTo>
                  <a:lnTo>
                    <a:pt x="154667" y="952"/>
                  </a:lnTo>
                  <a:lnTo>
                    <a:pt x="153710" y="2579"/>
                  </a:lnTo>
                  <a:lnTo>
                    <a:pt x="152173" y="7579"/>
                  </a:lnTo>
                  <a:lnTo>
                    <a:pt x="145733" y="15696"/>
                  </a:lnTo>
                  <a:lnTo>
                    <a:pt x="143715" y="23969"/>
                  </a:lnTo>
                  <a:lnTo>
                    <a:pt x="142875" y="56438"/>
                  </a:lnTo>
                  <a:lnTo>
                    <a:pt x="154277" y="100589"/>
                  </a:lnTo>
                  <a:lnTo>
                    <a:pt x="162804" y="124329"/>
                  </a:lnTo>
                  <a:lnTo>
                    <a:pt x="173994" y="138010"/>
                  </a:lnTo>
                  <a:lnTo>
                    <a:pt x="179190" y="140646"/>
                  </a:lnTo>
                  <a:lnTo>
                    <a:pt x="181964" y="141349"/>
                  </a:lnTo>
                  <a:lnTo>
                    <a:pt x="196497" y="149637"/>
                  </a:lnTo>
                  <a:lnTo>
                    <a:pt x="223233" y="1516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77"/>
            <p:cNvSpPr/>
            <p:nvPr>
              <p:custDataLst>
                <p:tags r:id="rId10"/>
              </p:custDataLst>
            </p:nvPr>
          </p:nvSpPr>
          <p:spPr>
            <a:xfrm>
              <a:off x="5295305" y="2700551"/>
              <a:ext cx="97813" cy="362333"/>
            </a:xfrm>
            <a:custGeom>
              <a:avLst/>
              <a:gdLst/>
              <a:ahLst/>
              <a:cxnLst/>
              <a:rect l="0" t="0" r="0" b="0"/>
              <a:pathLst>
                <a:path w="97813" h="362333">
                  <a:moveTo>
                    <a:pt x="0" y="5144"/>
                  </a:moveTo>
                  <a:lnTo>
                    <a:pt x="0" y="5144"/>
                  </a:lnTo>
                  <a:lnTo>
                    <a:pt x="0" y="0"/>
                  </a:lnTo>
                  <a:lnTo>
                    <a:pt x="0" y="4885"/>
                  </a:lnTo>
                  <a:lnTo>
                    <a:pt x="6137" y="12222"/>
                  </a:lnTo>
                  <a:lnTo>
                    <a:pt x="7688" y="17551"/>
                  </a:lnTo>
                  <a:lnTo>
                    <a:pt x="9094" y="19368"/>
                  </a:lnTo>
                  <a:lnTo>
                    <a:pt x="21250" y="27265"/>
                  </a:lnTo>
                  <a:lnTo>
                    <a:pt x="50608" y="70590"/>
                  </a:lnTo>
                  <a:lnTo>
                    <a:pt x="74415" y="109729"/>
                  </a:lnTo>
                  <a:lnTo>
                    <a:pt x="85328" y="133216"/>
                  </a:lnTo>
                  <a:lnTo>
                    <a:pt x="96132" y="174813"/>
                  </a:lnTo>
                  <a:lnTo>
                    <a:pt x="97812" y="198622"/>
                  </a:lnTo>
                  <a:lnTo>
                    <a:pt x="89107" y="241285"/>
                  </a:lnTo>
                  <a:lnTo>
                    <a:pt x="79741" y="268527"/>
                  </a:lnTo>
                  <a:lnTo>
                    <a:pt x="56530" y="311903"/>
                  </a:lnTo>
                  <a:lnTo>
                    <a:pt x="26789" y="362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78"/>
            <p:cNvSpPr/>
            <p:nvPr>
              <p:custDataLst>
                <p:tags r:id="rId11"/>
              </p:custDataLst>
            </p:nvPr>
          </p:nvSpPr>
          <p:spPr>
            <a:xfrm>
              <a:off x="3974957" y="2714625"/>
              <a:ext cx="132700" cy="446485"/>
            </a:xfrm>
            <a:custGeom>
              <a:avLst/>
              <a:gdLst/>
              <a:ahLst/>
              <a:cxnLst/>
              <a:rect l="0" t="0" r="0" b="0"/>
              <a:pathLst>
                <a:path w="132700" h="446485">
                  <a:moveTo>
                    <a:pt x="132699" y="0"/>
                  </a:moveTo>
                  <a:lnTo>
                    <a:pt x="132699" y="0"/>
                  </a:lnTo>
                  <a:lnTo>
                    <a:pt x="105841" y="29504"/>
                  </a:lnTo>
                  <a:lnTo>
                    <a:pt x="98935" y="38910"/>
                  </a:lnTo>
                  <a:lnTo>
                    <a:pt x="80977" y="55678"/>
                  </a:lnTo>
                  <a:lnTo>
                    <a:pt x="58394" y="95373"/>
                  </a:lnTo>
                  <a:lnTo>
                    <a:pt x="37455" y="136929"/>
                  </a:lnTo>
                  <a:lnTo>
                    <a:pt x="29514" y="155775"/>
                  </a:lnTo>
                  <a:lnTo>
                    <a:pt x="18763" y="199594"/>
                  </a:lnTo>
                  <a:lnTo>
                    <a:pt x="9339" y="236775"/>
                  </a:lnTo>
                  <a:lnTo>
                    <a:pt x="5256" y="274781"/>
                  </a:lnTo>
                  <a:lnTo>
                    <a:pt x="38" y="300230"/>
                  </a:lnTo>
                  <a:lnTo>
                    <a:pt x="0" y="330503"/>
                  </a:lnTo>
                  <a:lnTo>
                    <a:pt x="9793" y="374879"/>
                  </a:lnTo>
                  <a:lnTo>
                    <a:pt x="28643" y="416709"/>
                  </a:lnTo>
                  <a:lnTo>
                    <a:pt x="52332" y="446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79"/>
            <p:cNvSpPr/>
            <p:nvPr>
              <p:custDataLst>
                <p:tags r:id="rId12"/>
              </p:custDataLst>
            </p:nvPr>
          </p:nvSpPr>
          <p:spPr>
            <a:xfrm>
              <a:off x="5412675" y="2723555"/>
              <a:ext cx="114803" cy="330399"/>
            </a:xfrm>
            <a:custGeom>
              <a:avLst/>
              <a:gdLst/>
              <a:ahLst/>
              <a:cxnLst/>
              <a:rect l="0" t="0" r="0" b="0"/>
              <a:pathLst>
                <a:path w="114803" h="330399">
                  <a:moveTo>
                    <a:pt x="114802" y="0"/>
                  </a:moveTo>
                  <a:lnTo>
                    <a:pt x="114802" y="0"/>
                  </a:lnTo>
                  <a:lnTo>
                    <a:pt x="110061" y="4740"/>
                  </a:lnTo>
                  <a:lnTo>
                    <a:pt x="105088" y="7067"/>
                  </a:lnTo>
                  <a:lnTo>
                    <a:pt x="102373" y="7688"/>
                  </a:lnTo>
                  <a:lnTo>
                    <a:pt x="100562" y="9094"/>
                  </a:lnTo>
                  <a:lnTo>
                    <a:pt x="70103" y="51732"/>
                  </a:lnTo>
                  <a:lnTo>
                    <a:pt x="43363" y="91343"/>
                  </a:lnTo>
                  <a:lnTo>
                    <a:pt x="29473" y="119332"/>
                  </a:lnTo>
                  <a:lnTo>
                    <a:pt x="16023" y="160750"/>
                  </a:lnTo>
                  <a:lnTo>
                    <a:pt x="11369" y="172647"/>
                  </a:lnTo>
                  <a:lnTo>
                    <a:pt x="1605" y="217124"/>
                  </a:lnTo>
                  <a:lnTo>
                    <a:pt x="0" y="224822"/>
                  </a:lnTo>
                  <a:lnTo>
                    <a:pt x="7311" y="266273"/>
                  </a:lnTo>
                  <a:lnTo>
                    <a:pt x="10143" y="274778"/>
                  </a:lnTo>
                  <a:lnTo>
                    <a:pt x="13716" y="281866"/>
                  </a:lnTo>
                  <a:lnTo>
                    <a:pt x="16720" y="291434"/>
                  </a:lnTo>
                  <a:lnTo>
                    <a:pt x="28892" y="306550"/>
                  </a:lnTo>
                  <a:lnTo>
                    <a:pt x="34617" y="309877"/>
                  </a:lnTo>
                  <a:lnTo>
                    <a:pt x="40469" y="312348"/>
                  </a:lnTo>
                  <a:lnTo>
                    <a:pt x="61228" y="327915"/>
                  </a:lnTo>
                  <a:lnTo>
                    <a:pt x="79083" y="3303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80"/>
            <p:cNvSpPr/>
            <p:nvPr>
              <p:custDataLst>
                <p:tags r:id="rId13"/>
              </p:custDataLst>
            </p:nvPr>
          </p:nvSpPr>
          <p:spPr>
            <a:xfrm>
              <a:off x="5598925" y="2911078"/>
              <a:ext cx="62498" cy="125017"/>
            </a:xfrm>
            <a:custGeom>
              <a:avLst/>
              <a:gdLst/>
              <a:ahLst/>
              <a:cxnLst/>
              <a:rect l="0" t="0" r="0" b="0"/>
              <a:pathLst>
                <a:path w="62498" h="125017">
                  <a:moveTo>
                    <a:pt x="62497" y="0"/>
                  </a:moveTo>
                  <a:lnTo>
                    <a:pt x="62497" y="0"/>
                  </a:lnTo>
                  <a:lnTo>
                    <a:pt x="45987" y="0"/>
                  </a:lnTo>
                  <a:lnTo>
                    <a:pt x="37775" y="6137"/>
                  </a:lnTo>
                  <a:lnTo>
                    <a:pt x="32327" y="7689"/>
                  </a:lnTo>
                  <a:lnTo>
                    <a:pt x="30477" y="9094"/>
                  </a:lnTo>
                  <a:lnTo>
                    <a:pt x="19927" y="26973"/>
                  </a:lnTo>
                  <a:lnTo>
                    <a:pt x="19234" y="29888"/>
                  </a:lnTo>
                  <a:lnTo>
                    <a:pt x="17780" y="31832"/>
                  </a:lnTo>
                  <a:lnTo>
                    <a:pt x="15818" y="33128"/>
                  </a:lnTo>
                  <a:lnTo>
                    <a:pt x="13518" y="33991"/>
                  </a:lnTo>
                  <a:lnTo>
                    <a:pt x="11985" y="35559"/>
                  </a:lnTo>
                  <a:lnTo>
                    <a:pt x="2031" y="53743"/>
                  </a:lnTo>
                  <a:lnTo>
                    <a:pt x="0" y="87534"/>
                  </a:lnTo>
                  <a:lnTo>
                    <a:pt x="6128" y="96078"/>
                  </a:lnTo>
                  <a:lnTo>
                    <a:pt x="8551" y="105501"/>
                  </a:lnTo>
                  <a:lnTo>
                    <a:pt x="13550" y="111407"/>
                  </a:lnTo>
                  <a:lnTo>
                    <a:pt x="18584" y="114006"/>
                  </a:lnTo>
                  <a:lnTo>
                    <a:pt x="21315" y="114700"/>
                  </a:lnTo>
                  <a:lnTo>
                    <a:pt x="23136" y="116154"/>
                  </a:lnTo>
                  <a:lnTo>
                    <a:pt x="25160" y="120416"/>
                  </a:lnTo>
                  <a:lnTo>
                    <a:pt x="27683" y="121949"/>
                  </a:lnTo>
                  <a:lnTo>
                    <a:pt x="44638" y="125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81"/>
            <p:cNvSpPr/>
            <p:nvPr>
              <p:custDataLst>
                <p:tags r:id="rId14"/>
              </p:custDataLst>
            </p:nvPr>
          </p:nvSpPr>
          <p:spPr>
            <a:xfrm>
              <a:off x="5741822" y="2920008"/>
              <a:ext cx="116051" cy="105905"/>
            </a:xfrm>
            <a:custGeom>
              <a:avLst/>
              <a:gdLst/>
              <a:ahLst/>
              <a:cxnLst/>
              <a:rect l="0" t="0" r="0" b="0"/>
              <a:pathLst>
                <a:path w="116051" h="105905">
                  <a:moveTo>
                    <a:pt x="44616" y="0"/>
                  </a:moveTo>
                  <a:lnTo>
                    <a:pt x="44616" y="0"/>
                  </a:lnTo>
                  <a:lnTo>
                    <a:pt x="31313" y="0"/>
                  </a:lnTo>
                  <a:lnTo>
                    <a:pt x="29794" y="992"/>
                  </a:lnTo>
                  <a:lnTo>
                    <a:pt x="28781" y="2646"/>
                  </a:lnTo>
                  <a:lnTo>
                    <a:pt x="27156" y="7688"/>
                  </a:lnTo>
                  <a:lnTo>
                    <a:pt x="11942" y="24721"/>
                  </a:lnTo>
                  <a:lnTo>
                    <a:pt x="9799" y="33011"/>
                  </a:lnTo>
                  <a:lnTo>
                    <a:pt x="9015" y="47660"/>
                  </a:lnTo>
                  <a:lnTo>
                    <a:pt x="7984" y="49633"/>
                  </a:lnTo>
                  <a:lnTo>
                    <a:pt x="6304" y="50948"/>
                  </a:lnTo>
                  <a:lnTo>
                    <a:pt x="4192" y="51825"/>
                  </a:lnTo>
                  <a:lnTo>
                    <a:pt x="2783" y="53401"/>
                  </a:lnTo>
                  <a:lnTo>
                    <a:pt x="1219" y="57799"/>
                  </a:lnTo>
                  <a:lnTo>
                    <a:pt x="0" y="78635"/>
                  </a:lnTo>
                  <a:lnTo>
                    <a:pt x="7658" y="87903"/>
                  </a:lnTo>
                  <a:lnTo>
                    <a:pt x="8530" y="93624"/>
                  </a:lnTo>
                  <a:lnTo>
                    <a:pt x="9644" y="95158"/>
                  </a:lnTo>
                  <a:lnTo>
                    <a:pt x="11380" y="96181"/>
                  </a:lnTo>
                  <a:lnTo>
                    <a:pt x="18562" y="97620"/>
                  </a:lnTo>
                  <a:lnTo>
                    <a:pt x="25138" y="98107"/>
                  </a:lnTo>
                  <a:lnTo>
                    <a:pt x="33566" y="104339"/>
                  </a:lnTo>
                  <a:lnTo>
                    <a:pt x="39043" y="105904"/>
                  </a:lnTo>
                  <a:lnTo>
                    <a:pt x="41892" y="105329"/>
                  </a:lnTo>
                  <a:lnTo>
                    <a:pt x="53384" y="98981"/>
                  </a:lnTo>
                  <a:lnTo>
                    <a:pt x="68675" y="97300"/>
                  </a:lnTo>
                  <a:lnTo>
                    <a:pt x="80383" y="91172"/>
                  </a:lnTo>
                  <a:lnTo>
                    <a:pt x="87510" y="89667"/>
                  </a:lnTo>
                  <a:lnTo>
                    <a:pt x="96046" y="83233"/>
                  </a:lnTo>
                  <a:lnTo>
                    <a:pt x="105469" y="80744"/>
                  </a:lnTo>
                  <a:lnTo>
                    <a:pt x="106020" y="79626"/>
                  </a:lnTo>
                  <a:lnTo>
                    <a:pt x="106633" y="75738"/>
                  </a:lnTo>
                  <a:lnTo>
                    <a:pt x="107788" y="74305"/>
                  </a:lnTo>
                  <a:lnTo>
                    <a:pt x="111718" y="72712"/>
                  </a:lnTo>
                  <a:lnTo>
                    <a:pt x="113164" y="71295"/>
                  </a:lnTo>
                  <a:lnTo>
                    <a:pt x="115672" y="63861"/>
                  </a:lnTo>
                  <a:lnTo>
                    <a:pt x="116050" y="53697"/>
                  </a:lnTo>
                  <a:lnTo>
                    <a:pt x="99467" y="36992"/>
                  </a:lnTo>
                  <a:lnTo>
                    <a:pt x="98571" y="31355"/>
                  </a:lnTo>
                  <a:lnTo>
                    <a:pt x="97453" y="29833"/>
                  </a:lnTo>
                  <a:lnTo>
                    <a:pt x="90538" y="27190"/>
                  </a:lnTo>
                  <a:lnTo>
                    <a:pt x="81688" y="26824"/>
                  </a:lnTo>
                  <a:lnTo>
                    <a:pt x="81237" y="25820"/>
                  </a:lnTo>
                  <a:lnTo>
                    <a:pt x="80453" y="19103"/>
                  </a:lnTo>
                  <a:lnTo>
                    <a:pt x="77741" y="18412"/>
                  </a:lnTo>
                  <a:lnTo>
                    <a:pt x="71405" y="17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82"/>
            <p:cNvSpPr/>
            <p:nvPr>
              <p:custDataLst>
                <p:tags r:id="rId15"/>
              </p:custDataLst>
            </p:nvPr>
          </p:nvSpPr>
          <p:spPr>
            <a:xfrm>
              <a:off x="5911453" y="2839641"/>
              <a:ext cx="8931" cy="169665"/>
            </a:xfrm>
            <a:custGeom>
              <a:avLst/>
              <a:gdLst/>
              <a:ahLst/>
              <a:cxnLst/>
              <a:rect l="0" t="0" r="0" b="0"/>
              <a:pathLst>
                <a:path w="8931" h="169665">
                  <a:moveTo>
                    <a:pt x="0" y="0"/>
                  </a:moveTo>
                  <a:lnTo>
                    <a:pt x="0" y="0"/>
                  </a:lnTo>
                  <a:lnTo>
                    <a:pt x="0" y="41747"/>
                  </a:lnTo>
                  <a:lnTo>
                    <a:pt x="0" y="86320"/>
                  </a:lnTo>
                  <a:lnTo>
                    <a:pt x="0" y="127992"/>
                  </a:lnTo>
                  <a:lnTo>
                    <a:pt x="2646" y="133945"/>
                  </a:lnTo>
                  <a:lnTo>
                    <a:pt x="6137" y="139898"/>
                  </a:lnTo>
                  <a:lnTo>
                    <a:pt x="8378" y="151804"/>
                  </a:lnTo>
                  <a:lnTo>
                    <a:pt x="8930" y="1696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83"/>
            <p:cNvSpPr/>
            <p:nvPr>
              <p:custDataLst>
                <p:tags r:id="rId16"/>
              </p:custDataLst>
            </p:nvPr>
          </p:nvSpPr>
          <p:spPr>
            <a:xfrm>
              <a:off x="6027539" y="2884298"/>
              <a:ext cx="89298" cy="8922"/>
            </a:xfrm>
            <a:custGeom>
              <a:avLst/>
              <a:gdLst/>
              <a:ahLst/>
              <a:cxnLst/>
              <a:rect l="0" t="0" r="0" b="0"/>
              <a:pathLst>
                <a:path w="89298" h="8922">
                  <a:moveTo>
                    <a:pt x="0" y="8921"/>
                  </a:moveTo>
                  <a:lnTo>
                    <a:pt x="0" y="8921"/>
                  </a:lnTo>
                  <a:lnTo>
                    <a:pt x="4740" y="4180"/>
                  </a:lnTo>
                  <a:lnTo>
                    <a:pt x="9713" y="1853"/>
                  </a:lnTo>
                  <a:lnTo>
                    <a:pt x="47629" y="0"/>
                  </a:lnTo>
                  <a:lnTo>
                    <a:pt x="53580" y="2641"/>
                  </a:lnTo>
                  <a:lnTo>
                    <a:pt x="59532" y="6130"/>
                  </a:lnTo>
                  <a:lnTo>
                    <a:pt x="69674" y="8553"/>
                  </a:lnTo>
                  <a:lnTo>
                    <a:pt x="89297" y="89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84"/>
            <p:cNvSpPr/>
            <p:nvPr>
              <p:custDataLst>
                <p:tags r:id="rId17"/>
              </p:custDataLst>
            </p:nvPr>
          </p:nvSpPr>
          <p:spPr>
            <a:xfrm>
              <a:off x="6063268" y="2821781"/>
              <a:ext cx="17850" cy="178595"/>
            </a:xfrm>
            <a:custGeom>
              <a:avLst/>
              <a:gdLst/>
              <a:ahLst/>
              <a:cxnLst/>
              <a:rect l="0" t="0" r="0" b="0"/>
              <a:pathLst>
                <a:path w="17850" h="178595">
                  <a:moveTo>
                    <a:pt x="17849" y="0"/>
                  </a:moveTo>
                  <a:lnTo>
                    <a:pt x="17849" y="0"/>
                  </a:lnTo>
                  <a:lnTo>
                    <a:pt x="13109" y="4741"/>
                  </a:lnTo>
                  <a:lnTo>
                    <a:pt x="10781" y="9714"/>
                  </a:lnTo>
                  <a:lnTo>
                    <a:pt x="8934" y="51723"/>
                  </a:lnTo>
                  <a:lnTo>
                    <a:pt x="7928" y="83455"/>
                  </a:lnTo>
                  <a:lnTo>
                    <a:pt x="1852" y="100307"/>
                  </a:lnTo>
                  <a:lnTo>
                    <a:pt x="5" y="142822"/>
                  </a:lnTo>
                  <a:lnTo>
                    <a:pt x="0" y="145817"/>
                  </a:lnTo>
                  <a:lnTo>
                    <a:pt x="2640" y="151789"/>
                  </a:lnTo>
                  <a:lnTo>
                    <a:pt x="6128" y="157751"/>
                  </a:lnTo>
                  <a:lnTo>
                    <a:pt x="8920" y="178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85"/>
            <p:cNvSpPr/>
            <p:nvPr>
              <p:custDataLst>
                <p:tags r:id="rId18"/>
              </p:custDataLst>
            </p:nvPr>
          </p:nvSpPr>
          <p:spPr>
            <a:xfrm>
              <a:off x="6135076" y="2902148"/>
              <a:ext cx="106773" cy="80359"/>
            </a:xfrm>
            <a:custGeom>
              <a:avLst/>
              <a:gdLst/>
              <a:ahLst/>
              <a:cxnLst/>
              <a:rect l="0" t="0" r="0" b="0"/>
              <a:pathLst>
                <a:path w="106773" h="80359">
                  <a:moveTo>
                    <a:pt x="35338" y="0"/>
                  </a:moveTo>
                  <a:lnTo>
                    <a:pt x="35338" y="0"/>
                  </a:lnTo>
                  <a:lnTo>
                    <a:pt x="30598" y="0"/>
                  </a:lnTo>
                  <a:lnTo>
                    <a:pt x="29201" y="993"/>
                  </a:lnTo>
                  <a:lnTo>
                    <a:pt x="28270" y="2646"/>
                  </a:lnTo>
                  <a:lnTo>
                    <a:pt x="27649" y="4741"/>
                  </a:lnTo>
                  <a:lnTo>
                    <a:pt x="16858" y="18092"/>
                  </a:lnTo>
                  <a:lnTo>
                    <a:pt x="12242" y="23916"/>
                  </a:lnTo>
                  <a:lnTo>
                    <a:pt x="9036" y="33969"/>
                  </a:lnTo>
                  <a:lnTo>
                    <a:pt x="2508" y="42502"/>
                  </a:lnTo>
                  <a:lnTo>
                    <a:pt x="475" y="50848"/>
                  </a:lnTo>
                  <a:lnTo>
                    <a:pt x="0" y="56664"/>
                  </a:lnTo>
                  <a:lnTo>
                    <a:pt x="2434" y="62557"/>
                  </a:lnTo>
                  <a:lnTo>
                    <a:pt x="13184" y="76024"/>
                  </a:lnTo>
                  <a:lnTo>
                    <a:pt x="18215" y="78437"/>
                  </a:lnTo>
                  <a:lnTo>
                    <a:pt x="35909" y="80317"/>
                  </a:lnTo>
                  <a:lnTo>
                    <a:pt x="47357" y="80358"/>
                  </a:lnTo>
                  <a:lnTo>
                    <a:pt x="53247" y="77717"/>
                  </a:lnTo>
                  <a:lnTo>
                    <a:pt x="59173" y="74229"/>
                  </a:lnTo>
                  <a:lnTo>
                    <a:pt x="71061" y="71989"/>
                  </a:lnTo>
                  <a:lnTo>
                    <a:pt x="74036" y="71805"/>
                  </a:lnTo>
                  <a:lnTo>
                    <a:pt x="79988" y="68956"/>
                  </a:lnTo>
                  <a:lnTo>
                    <a:pt x="85940" y="65374"/>
                  </a:lnTo>
                  <a:lnTo>
                    <a:pt x="91893" y="63782"/>
                  </a:lnTo>
                  <a:lnTo>
                    <a:pt x="93878" y="62365"/>
                  </a:lnTo>
                  <a:lnTo>
                    <a:pt x="95200" y="60429"/>
                  </a:lnTo>
                  <a:lnTo>
                    <a:pt x="97662" y="55631"/>
                  </a:lnTo>
                  <a:lnTo>
                    <a:pt x="105379" y="46291"/>
                  </a:lnTo>
                  <a:lnTo>
                    <a:pt x="106653" y="37105"/>
                  </a:lnTo>
                  <a:lnTo>
                    <a:pt x="106772" y="19505"/>
                  </a:lnTo>
                  <a:lnTo>
                    <a:pt x="100638" y="11056"/>
                  </a:lnTo>
                  <a:lnTo>
                    <a:pt x="99086" y="5575"/>
                  </a:lnTo>
                  <a:lnTo>
                    <a:pt x="97681" y="3717"/>
                  </a:lnTo>
                  <a:lnTo>
                    <a:pt x="93473" y="1652"/>
                  </a:lnTo>
                  <a:lnTo>
                    <a:pt x="799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86"/>
            <p:cNvSpPr/>
            <p:nvPr>
              <p:custDataLst>
                <p:tags r:id="rId19"/>
              </p:custDataLst>
            </p:nvPr>
          </p:nvSpPr>
          <p:spPr>
            <a:xfrm>
              <a:off x="6206133" y="2848570"/>
              <a:ext cx="125016" cy="17861"/>
            </a:xfrm>
            <a:custGeom>
              <a:avLst/>
              <a:gdLst/>
              <a:ahLst/>
              <a:cxnLst/>
              <a:rect l="0" t="0" r="0" b="0"/>
              <a:pathLst>
                <a:path w="125016" h="17861">
                  <a:moveTo>
                    <a:pt x="0" y="17860"/>
                  </a:moveTo>
                  <a:lnTo>
                    <a:pt x="0" y="17860"/>
                  </a:lnTo>
                  <a:lnTo>
                    <a:pt x="14258" y="11722"/>
                  </a:lnTo>
                  <a:lnTo>
                    <a:pt x="29470" y="8765"/>
                  </a:lnTo>
                  <a:lnTo>
                    <a:pt x="44002" y="2025"/>
                  </a:lnTo>
                  <a:lnTo>
                    <a:pt x="86318" y="7"/>
                  </a:lnTo>
                  <a:lnTo>
                    <a:pt x="1250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87"/>
            <p:cNvSpPr/>
            <p:nvPr>
              <p:custDataLst>
                <p:tags r:id="rId20"/>
              </p:custDataLst>
            </p:nvPr>
          </p:nvSpPr>
          <p:spPr>
            <a:xfrm>
              <a:off x="6295430" y="2821781"/>
              <a:ext cx="17860" cy="178595"/>
            </a:xfrm>
            <a:custGeom>
              <a:avLst/>
              <a:gdLst/>
              <a:ahLst/>
              <a:cxnLst/>
              <a:rect l="0" t="0" r="0" b="0"/>
              <a:pathLst>
                <a:path w="17860" h="178595">
                  <a:moveTo>
                    <a:pt x="8929" y="0"/>
                  </a:moveTo>
                  <a:lnTo>
                    <a:pt x="8929" y="0"/>
                  </a:lnTo>
                  <a:lnTo>
                    <a:pt x="8929" y="42807"/>
                  </a:lnTo>
                  <a:lnTo>
                    <a:pt x="7937" y="65426"/>
                  </a:lnTo>
                  <a:lnTo>
                    <a:pt x="1861" y="82413"/>
                  </a:lnTo>
                  <a:lnTo>
                    <a:pt x="31" y="126632"/>
                  </a:lnTo>
                  <a:lnTo>
                    <a:pt x="0" y="158960"/>
                  </a:lnTo>
                  <a:lnTo>
                    <a:pt x="6137" y="167513"/>
                  </a:lnTo>
                  <a:lnTo>
                    <a:pt x="8561" y="176939"/>
                  </a:lnTo>
                  <a:lnTo>
                    <a:pt x="9677" y="177491"/>
                  </a:lnTo>
                  <a:lnTo>
                    <a:pt x="17859" y="178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88"/>
            <p:cNvSpPr/>
            <p:nvPr>
              <p:custDataLst>
                <p:tags r:id="rId21"/>
              </p:custDataLst>
            </p:nvPr>
          </p:nvSpPr>
          <p:spPr>
            <a:xfrm>
              <a:off x="6366870" y="2786106"/>
              <a:ext cx="232170" cy="178548"/>
            </a:xfrm>
            <a:custGeom>
              <a:avLst/>
              <a:gdLst/>
              <a:ahLst/>
              <a:cxnLst/>
              <a:rect l="0" t="0" r="0" b="0"/>
              <a:pathLst>
                <a:path w="232170" h="178548">
                  <a:moveTo>
                    <a:pt x="35716" y="107113"/>
                  </a:moveTo>
                  <a:lnTo>
                    <a:pt x="35716" y="107113"/>
                  </a:lnTo>
                  <a:lnTo>
                    <a:pt x="35716" y="102372"/>
                  </a:lnTo>
                  <a:lnTo>
                    <a:pt x="34724" y="100976"/>
                  </a:lnTo>
                  <a:lnTo>
                    <a:pt x="33070" y="100045"/>
                  </a:lnTo>
                  <a:lnTo>
                    <a:pt x="27154" y="98292"/>
                  </a:lnTo>
                  <a:lnTo>
                    <a:pt x="19130" y="98192"/>
                  </a:lnTo>
                  <a:lnTo>
                    <a:pt x="10280" y="105872"/>
                  </a:lnTo>
                  <a:lnTo>
                    <a:pt x="8202" y="113997"/>
                  </a:lnTo>
                  <a:lnTo>
                    <a:pt x="2869" y="122272"/>
                  </a:lnTo>
                  <a:lnTo>
                    <a:pt x="848" y="131007"/>
                  </a:lnTo>
                  <a:lnTo>
                    <a:pt x="0" y="164035"/>
                  </a:lnTo>
                  <a:lnTo>
                    <a:pt x="991" y="165897"/>
                  </a:lnTo>
                  <a:lnTo>
                    <a:pt x="2644" y="167139"/>
                  </a:lnTo>
                  <a:lnTo>
                    <a:pt x="4738" y="167966"/>
                  </a:lnTo>
                  <a:lnTo>
                    <a:pt x="6135" y="169510"/>
                  </a:lnTo>
                  <a:lnTo>
                    <a:pt x="7686" y="173871"/>
                  </a:lnTo>
                  <a:lnTo>
                    <a:pt x="9092" y="175430"/>
                  </a:lnTo>
                  <a:lnTo>
                    <a:pt x="16507" y="178139"/>
                  </a:lnTo>
                  <a:lnTo>
                    <a:pt x="39969" y="178547"/>
                  </a:lnTo>
                  <a:lnTo>
                    <a:pt x="41528" y="177556"/>
                  </a:lnTo>
                  <a:lnTo>
                    <a:pt x="42567" y="175903"/>
                  </a:lnTo>
                  <a:lnTo>
                    <a:pt x="43260" y="173809"/>
                  </a:lnTo>
                  <a:lnTo>
                    <a:pt x="44714" y="172413"/>
                  </a:lnTo>
                  <a:lnTo>
                    <a:pt x="48976" y="170862"/>
                  </a:lnTo>
                  <a:lnTo>
                    <a:pt x="50509" y="169455"/>
                  </a:lnTo>
                  <a:lnTo>
                    <a:pt x="52212" y="165248"/>
                  </a:lnTo>
                  <a:lnTo>
                    <a:pt x="53659" y="163729"/>
                  </a:lnTo>
                  <a:lnTo>
                    <a:pt x="57911" y="162041"/>
                  </a:lnTo>
                  <a:lnTo>
                    <a:pt x="59443" y="160599"/>
                  </a:lnTo>
                  <a:lnTo>
                    <a:pt x="69394" y="142652"/>
                  </a:lnTo>
                  <a:lnTo>
                    <a:pt x="71399" y="118677"/>
                  </a:lnTo>
                  <a:lnTo>
                    <a:pt x="79535" y="107102"/>
                  </a:lnTo>
                  <a:lnTo>
                    <a:pt x="80361" y="98219"/>
                  </a:lnTo>
                  <a:lnTo>
                    <a:pt x="80363" y="102934"/>
                  </a:lnTo>
                  <a:lnTo>
                    <a:pt x="79371" y="104327"/>
                  </a:lnTo>
                  <a:lnTo>
                    <a:pt x="77718" y="105255"/>
                  </a:lnTo>
                  <a:lnTo>
                    <a:pt x="75624" y="105874"/>
                  </a:lnTo>
                  <a:lnTo>
                    <a:pt x="74228" y="107279"/>
                  </a:lnTo>
                  <a:lnTo>
                    <a:pt x="71803" y="114693"/>
                  </a:lnTo>
                  <a:lnTo>
                    <a:pt x="78551" y="125578"/>
                  </a:lnTo>
                  <a:lnTo>
                    <a:pt x="81286" y="140706"/>
                  </a:lnTo>
                  <a:lnTo>
                    <a:pt x="93664" y="156012"/>
                  </a:lnTo>
                  <a:lnTo>
                    <a:pt x="98843" y="158611"/>
                  </a:lnTo>
                  <a:lnTo>
                    <a:pt x="111407" y="160569"/>
                  </a:lnTo>
                  <a:lnTo>
                    <a:pt x="128102" y="160680"/>
                  </a:lnTo>
                  <a:lnTo>
                    <a:pt x="133992" y="158040"/>
                  </a:lnTo>
                  <a:lnTo>
                    <a:pt x="139917" y="154552"/>
                  </a:lnTo>
                  <a:lnTo>
                    <a:pt x="148832" y="151596"/>
                  </a:lnTo>
                  <a:lnTo>
                    <a:pt x="169662" y="136364"/>
                  </a:lnTo>
                  <a:lnTo>
                    <a:pt x="172638" y="135543"/>
                  </a:lnTo>
                  <a:lnTo>
                    <a:pt x="178591" y="129340"/>
                  </a:lnTo>
                  <a:lnTo>
                    <a:pt x="193805" y="107496"/>
                  </a:lnTo>
                  <a:lnTo>
                    <a:pt x="196267" y="101330"/>
                  </a:lnTo>
                  <a:lnTo>
                    <a:pt x="202239" y="92280"/>
                  </a:lnTo>
                  <a:lnTo>
                    <a:pt x="204449" y="82323"/>
                  </a:lnTo>
                  <a:lnTo>
                    <a:pt x="206096" y="68238"/>
                  </a:lnTo>
                  <a:lnTo>
                    <a:pt x="213032" y="50926"/>
                  </a:lnTo>
                  <a:lnTo>
                    <a:pt x="213931" y="41737"/>
                  </a:lnTo>
                  <a:lnTo>
                    <a:pt x="211495" y="35724"/>
                  </a:lnTo>
                  <a:lnTo>
                    <a:pt x="208098" y="29744"/>
                  </a:lnTo>
                  <a:lnTo>
                    <a:pt x="205619" y="18001"/>
                  </a:lnTo>
                  <a:lnTo>
                    <a:pt x="205485" y="13599"/>
                  </a:lnTo>
                  <a:lnTo>
                    <a:pt x="202782" y="8335"/>
                  </a:lnTo>
                  <a:lnTo>
                    <a:pt x="200671" y="5542"/>
                  </a:lnTo>
                  <a:lnTo>
                    <a:pt x="195681" y="2439"/>
                  </a:lnTo>
                  <a:lnTo>
                    <a:pt x="187998" y="102"/>
                  </a:lnTo>
                  <a:lnTo>
                    <a:pt x="182922" y="0"/>
                  </a:lnTo>
                  <a:lnTo>
                    <a:pt x="181478" y="977"/>
                  </a:lnTo>
                  <a:lnTo>
                    <a:pt x="180516" y="2621"/>
                  </a:lnTo>
                  <a:lnTo>
                    <a:pt x="179874" y="4710"/>
                  </a:lnTo>
                  <a:lnTo>
                    <a:pt x="178455" y="6102"/>
                  </a:lnTo>
                  <a:lnTo>
                    <a:pt x="174231" y="7648"/>
                  </a:lnTo>
                  <a:lnTo>
                    <a:pt x="172708" y="9053"/>
                  </a:lnTo>
                  <a:lnTo>
                    <a:pt x="170063" y="16466"/>
                  </a:lnTo>
                  <a:lnTo>
                    <a:pt x="169664" y="47617"/>
                  </a:lnTo>
                  <a:lnTo>
                    <a:pt x="181073" y="91736"/>
                  </a:lnTo>
                  <a:lnTo>
                    <a:pt x="189600" y="115476"/>
                  </a:lnTo>
                  <a:lnTo>
                    <a:pt x="193406" y="121744"/>
                  </a:lnTo>
                  <a:lnTo>
                    <a:pt x="195098" y="127837"/>
                  </a:lnTo>
                  <a:lnTo>
                    <a:pt x="196540" y="129858"/>
                  </a:lnTo>
                  <a:lnTo>
                    <a:pt x="198495" y="131206"/>
                  </a:lnTo>
                  <a:lnTo>
                    <a:pt x="200790" y="132105"/>
                  </a:lnTo>
                  <a:lnTo>
                    <a:pt x="202320" y="133696"/>
                  </a:lnTo>
                  <a:lnTo>
                    <a:pt x="204020" y="138110"/>
                  </a:lnTo>
                  <a:lnTo>
                    <a:pt x="205465" y="139683"/>
                  </a:lnTo>
                  <a:lnTo>
                    <a:pt x="209718" y="141432"/>
                  </a:lnTo>
                  <a:lnTo>
                    <a:pt x="220531" y="143547"/>
                  </a:lnTo>
                  <a:lnTo>
                    <a:pt x="232169" y="1517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89"/>
            <p:cNvSpPr/>
            <p:nvPr>
              <p:custDataLst>
                <p:tags r:id="rId22"/>
              </p:custDataLst>
            </p:nvPr>
          </p:nvSpPr>
          <p:spPr>
            <a:xfrm>
              <a:off x="6670477" y="2687836"/>
              <a:ext cx="107146" cy="339329"/>
            </a:xfrm>
            <a:custGeom>
              <a:avLst/>
              <a:gdLst/>
              <a:ahLst/>
              <a:cxnLst/>
              <a:rect l="0" t="0" r="0" b="0"/>
              <a:pathLst>
                <a:path w="107146" h="339329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6136" y="992"/>
                  </a:lnTo>
                  <a:lnTo>
                    <a:pt x="7067" y="2646"/>
                  </a:lnTo>
                  <a:lnTo>
                    <a:pt x="7688" y="4740"/>
                  </a:lnTo>
                  <a:lnTo>
                    <a:pt x="9094" y="6137"/>
                  </a:lnTo>
                  <a:lnTo>
                    <a:pt x="18479" y="11024"/>
                  </a:lnTo>
                  <a:lnTo>
                    <a:pt x="29888" y="21249"/>
                  </a:lnTo>
                  <a:lnTo>
                    <a:pt x="33126" y="29618"/>
                  </a:lnTo>
                  <a:lnTo>
                    <a:pt x="35559" y="38961"/>
                  </a:lnTo>
                  <a:lnTo>
                    <a:pt x="45205" y="53042"/>
                  </a:lnTo>
                  <a:lnTo>
                    <a:pt x="56664" y="70119"/>
                  </a:lnTo>
                  <a:lnTo>
                    <a:pt x="80371" y="113505"/>
                  </a:lnTo>
                  <a:lnTo>
                    <a:pt x="92275" y="132223"/>
                  </a:lnTo>
                  <a:lnTo>
                    <a:pt x="104015" y="172714"/>
                  </a:lnTo>
                  <a:lnTo>
                    <a:pt x="106971" y="214317"/>
                  </a:lnTo>
                  <a:lnTo>
                    <a:pt x="107145" y="255984"/>
                  </a:lnTo>
                  <a:lnTo>
                    <a:pt x="100024" y="279797"/>
                  </a:lnTo>
                  <a:lnTo>
                    <a:pt x="87366" y="317046"/>
                  </a:lnTo>
                  <a:lnTo>
                    <a:pt x="80367" y="3393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90"/>
            <p:cNvSpPr/>
            <p:nvPr>
              <p:custDataLst>
                <p:tags r:id="rId23"/>
              </p:custDataLst>
            </p:nvPr>
          </p:nvSpPr>
          <p:spPr>
            <a:xfrm>
              <a:off x="4063008" y="3027164"/>
              <a:ext cx="2768204" cy="223243"/>
            </a:xfrm>
            <a:custGeom>
              <a:avLst/>
              <a:gdLst/>
              <a:ahLst/>
              <a:cxnLst/>
              <a:rect l="0" t="0" r="0" b="0"/>
              <a:pathLst>
                <a:path w="2768204" h="223243">
                  <a:moveTo>
                    <a:pt x="2768203" y="0"/>
                  </a:moveTo>
                  <a:lnTo>
                    <a:pt x="2768203" y="0"/>
                  </a:lnTo>
                  <a:lnTo>
                    <a:pt x="2763462" y="4740"/>
                  </a:lnTo>
                  <a:lnTo>
                    <a:pt x="2755844" y="7068"/>
                  </a:lnTo>
                  <a:lnTo>
                    <a:pt x="2740398" y="11024"/>
                  </a:lnTo>
                  <a:lnTo>
                    <a:pt x="2723254" y="15834"/>
                  </a:lnTo>
                  <a:lnTo>
                    <a:pt x="2680742" y="24749"/>
                  </a:lnTo>
                  <a:lnTo>
                    <a:pt x="2642253" y="33650"/>
                  </a:lnTo>
                  <a:lnTo>
                    <a:pt x="2598416" y="47744"/>
                  </a:lnTo>
                  <a:lnTo>
                    <a:pt x="2553874" y="55456"/>
                  </a:lnTo>
                  <a:lnTo>
                    <a:pt x="2518169" y="65855"/>
                  </a:lnTo>
                  <a:lnTo>
                    <a:pt x="2476315" y="71327"/>
                  </a:lnTo>
                  <a:lnTo>
                    <a:pt x="2435710" y="80933"/>
                  </a:lnTo>
                  <a:lnTo>
                    <a:pt x="2394506" y="87645"/>
                  </a:lnTo>
                  <a:lnTo>
                    <a:pt x="2350575" y="96100"/>
                  </a:lnTo>
                  <a:lnTo>
                    <a:pt x="2315496" y="103439"/>
                  </a:lnTo>
                  <a:lnTo>
                    <a:pt x="2279967" y="106055"/>
                  </a:lnTo>
                  <a:lnTo>
                    <a:pt x="2244304" y="107822"/>
                  </a:lnTo>
                  <a:lnTo>
                    <a:pt x="2208602" y="113196"/>
                  </a:lnTo>
                  <a:lnTo>
                    <a:pt x="2171896" y="116222"/>
                  </a:lnTo>
                  <a:lnTo>
                    <a:pt x="2131034" y="121969"/>
                  </a:lnTo>
                  <a:lnTo>
                    <a:pt x="2093350" y="125105"/>
                  </a:lnTo>
                  <a:lnTo>
                    <a:pt x="2056057" y="130885"/>
                  </a:lnTo>
                  <a:lnTo>
                    <a:pt x="2015022" y="133038"/>
                  </a:lnTo>
                  <a:lnTo>
                    <a:pt x="1976294" y="134669"/>
                  </a:lnTo>
                  <a:lnTo>
                    <a:pt x="1933841" y="140003"/>
                  </a:lnTo>
                  <a:lnTo>
                    <a:pt x="1890835" y="143016"/>
                  </a:lnTo>
                  <a:lnTo>
                    <a:pt x="1851524" y="148760"/>
                  </a:lnTo>
                  <a:lnTo>
                    <a:pt x="1808898" y="150902"/>
                  </a:lnTo>
                  <a:lnTo>
                    <a:pt x="1764849" y="152530"/>
                  </a:lnTo>
                  <a:lnTo>
                    <a:pt x="1720378" y="157862"/>
                  </a:lnTo>
                  <a:lnTo>
                    <a:pt x="1675782" y="159883"/>
                  </a:lnTo>
                  <a:lnTo>
                    <a:pt x="1631149" y="160482"/>
                  </a:lnTo>
                  <a:lnTo>
                    <a:pt x="1586506" y="161652"/>
                  </a:lnTo>
                  <a:lnTo>
                    <a:pt x="1556741" y="165442"/>
                  </a:lnTo>
                  <a:lnTo>
                    <a:pt x="1524330" y="167787"/>
                  </a:lnTo>
                  <a:lnTo>
                    <a:pt x="1491074" y="168830"/>
                  </a:lnTo>
                  <a:lnTo>
                    <a:pt x="1459756" y="169294"/>
                  </a:lnTo>
                  <a:lnTo>
                    <a:pt x="1429302" y="169499"/>
                  </a:lnTo>
                  <a:lnTo>
                    <a:pt x="1399230" y="170583"/>
                  </a:lnTo>
                  <a:lnTo>
                    <a:pt x="1369327" y="174372"/>
                  </a:lnTo>
                  <a:lnTo>
                    <a:pt x="1339501" y="176718"/>
                  </a:lnTo>
                  <a:lnTo>
                    <a:pt x="1309709" y="177760"/>
                  </a:lnTo>
                  <a:lnTo>
                    <a:pt x="1279932" y="178223"/>
                  </a:lnTo>
                  <a:lnTo>
                    <a:pt x="1247515" y="178429"/>
                  </a:lnTo>
                  <a:lnTo>
                    <a:pt x="1214255" y="178521"/>
                  </a:lnTo>
                  <a:lnTo>
                    <a:pt x="1182938" y="178561"/>
                  </a:lnTo>
                  <a:lnTo>
                    <a:pt x="1152482" y="178579"/>
                  </a:lnTo>
                  <a:lnTo>
                    <a:pt x="1122409" y="178587"/>
                  </a:lnTo>
                  <a:lnTo>
                    <a:pt x="1092508" y="178591"/>
                  </a:lnTo>
                  <a:lnTo>
                    <a:pt x="1062681" y="181238"/>
                  </a:lnTo>
                  <a:lnTo>
                    <a:pt x="1031896" y="184730"/>
                  </a:lnTo>
                  <a:lnTo>
                    <a:pt x="998370" y="186282"/>
                  </a:lnTo>
                  <a:lnTo>
                    <a:pt x="966272" y="186972"/>
                  </a:lnTo>
                  <a:lnTo>
                    <a:pt x="935470" y="187278"/>
                  </a:lnTo>
                  <a:lnTo>
                    <a:pt x="905243" y="187415"/>
                  </a:lnTo>
                  <a:lnTo>
                    <a:pt x="875273" y="187475"/>
                  </a:lnTo>
                  <a:lnTo>
                    <a:pt x="845416" y="187502"/>
                  </a:lnTo>
                  <a:lnTo>
                    <a:pt x="815610" y="187514"/>
                  </a:lnTo>
                  <a:lnTo>
                    <a:pt x="785827" y="187519"/>
                  </a:lnTo>
                  <a:lnTo>
                    <a:pt x="756053" y="187522"/>
                  </a:lnTo>
                  <a:lnTo>
                    <a:pt x="712392" y="187523"/>
                  </a:lnTo>
                  <a:lnTo>
                    <a:pt x="672887" y="187523"/>
                  </a:lnTo>
                  <a:lnTo>
                    <a:pt x="630204" y="187524"/>
                  </a:lnTo>
                  <a:lnTo>
                    <a:pt x="586138" y="187524"/>
                  </a:lnTo>
                  <a:lnTo>
                    <a:pt x="542654" y="187524"/>
                  </a:lnTo>
                  <a:lnTo>
                    <a:pt x="504193" y="187524"/>
                  </a:lnTo>
                  <a:lnTo>
                    <a:pt x="466670" y="187524"/>
                  </a:lnTo>
                  <a:lnTo>
                    <a:pt x="425566" y="187524"/>
                  </a:lnTo>
                  <a:lnTo>
                    <a:pt x="386818" y="187524"/>
                  </a:lnTo>
                  <a:lnTo>
                    <a:pt x="345352" y="187524"/>
                  </a:lnTo>
                  <a:lnTo>
                    <a:pt x="307489" y="188516"/>
                  </a:lnTo>
                  <a:lnTo>
                    <a:pt x="271134" y="193660"/>
                  </a:lnTo>
                  <a:lnTo>
                    <a:pt x="236220" y="195626"/>
                  </a:lnTo>
                  <a:lnTo>
                    <a:pt x="194607" y="196290"/>
                  </a:lnTo>
                  <a:lnTo>
                    <a:pt x="160187" y="199051"/>
                  </a:lnTo>
                  <a:lnTo>
                    <a:pt x="117742" y="204132"/>
                  </a:lnTo>
                  <a:lnTo>
                    <a:pt x="80694" y="211273"/>
                  </a:lnTo>
                  <a:lnTo>
                    <a:pt x="39421" y="216358"/>
                  </a:lnTo>
                  <a:lnTo>
                    <a:pt x="0" y="2232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91"/>
            <p:cNvSpPr/>
            <p:nvPr>
              <p:custDataLst>
                <p:tags r:id="rId24"/>
              </p:custDataLst>
            </p:nvPr>
          </p:nvSpPr>
          <p:spPr>
            <a:xfrm>
              <a:off x="4545247" y="3295055"/>
              <a:ext cx="204967" cy="258962"/>
            </a:xfrm>
            <a:custGeom>
              <a:avLst/>
              <a:gdLst/>
              <a:ahLst/>
              <a:cxnLst/>
              <a:rect l="0" t="0" r="0" b="0"/>
              <a:pathLst>
                <a:path w="204967" h="258962">
                  <a:moveTo>
                    <a:pt x="169628" y="53578"/>
                  </a:moveTo>
                  <a:lnTo>
                    <a:pt x="169628" y="53578"/>
                  </a:lnTo>
                  <a:lnTo>
                    <a:pt x="164888" y="48837"/>
                  </a:lnTo>
                  <a:lnTo>
                    <a:pt x="162560" y="43864"/>
                  </a:lnTo>
                  <a:lnTo>
                    <a:pt x="161067" y="37327"/>
                  </a:lnTo>
                  <a:lnTo>
                    <a:pt x="156067" y="31455"/>
                  </a:lnTo>
                  <a:lnTo>
                    <a:pt x="151033" y="28862"/>
                  </a:lnTo>
                  <a:lnTo>
                    <a:pt x="148302" y="28171"/>
                  </a:lnTo>
                  <a:lnTo>
                    <a:pt x="146481" y="26718"/>
                  </a:lnTo>
                  <a:lnTo>
                    <a:pt x="144458" y="22458"/>
                  </a:lnTo>
                  <a:lnTo>
                    <a:pt x="142926" y="20925"/>
                  </a:lnTo>
                  <a:lnTo>
                    <a:pt x="124811" y="10970"/>
                  </a:lnTo>
                  <a:lnTo>
                    <a:pt x="101160" y="8017"/>
                  </a:lnTo>
                  <a:lnTo>
                    <a:pt x="89259" y="1877"/>
                  </a:lnTo>
                  <a:lnTo>
                    <a:pt x="86283" y="1252"/>
                  </a:lnTo>
                  <a:lnTo>
                    <a:pt x="83307" y="1826"/>
                  </a:lnTo>
                  <a:lnTo>
                    <a:pt x="71401" y="7232"/>
                  </a:lnTo>
                  <a:lnTo>
                    <a:pt x="56519" y="9698"/>
                  </a:lnTo>
                  <a:lnTo>
                    <a:pt x="44612" y="15953"/>
                  </a:lnTo>
                  <a:lnTo>
                    <a:pt x="41636" y="16589"/>
                  </a:lnTo>
                  <a:lnTo>
                    <a:pt x="14847" y="31128"/>
                  </a:lnTo>
                  <a:lnTo>
                    <a:pt x="11539" y="36324"/>
                  </a:lnTo>
                  <a:lnTo>
                    <a:pt x="10657" y="39099"/>
                  </a:lnTo>
                  <a:lnTo>
                    <a:pt x="9077" y="40949"/>
                  </a:lnTo>
                  <a:lnTo>
                    <a:pt x="4676" y="43004"/>
                  </a:lnTo>
                  <a:lnTo>
                    <a:pt x="3105" y="44544"/>
                  </a:lnTo>
                  <a:lnTo>
                    <a:pt x="377" y="52192"/>
                  </a:lnTo>
                  <a:lnTo>
                    <a:pt x="0" y="61144"/>
                  </a:lnTo>
                  <a:lnTo>
                    <a:pt x="981" y="61599"/>
                  </a:lnTo>
                  <a:lnTo>
                    <a:pt x="4716" y="62104"/>
                  </a:lnTo>
                  <a:lnTo>
                    <a:pt x="6108" y="63230"/>
                  </a:lnTo>
                  <a:lnTo>
                    <a:pt x="7656" y="67128"/>
                  </a:lnTo>
                  <a:lnTo>
                    <a:pt x="9060" y="68564"/>
                  </a:lnTo>
                  <a:lnTo>
                    <a:pt x="13267" y="70160"/>
                  </a:lnTo>
                  <a:lnTo>
                    <a:pt x="21214" y="71059"/>
                  </a:lnTo>
                  <a:lnTo>
                    <a:pt x="26937" y="68623"/>
                  </a:lnTo>
                  <a:lnTo>
                    <a:pt x="32788" y="65225"/>
                  </a:lnTo>
                  <a:lnTo>
                    <a:pt x="41660" y="62321"/>
                  </a:lnTo>
                  <a:lnTo>
                    <a:pt x="50572" y="56609"/>
                  </a:lnTo>
                  <a:lnTo>
                    <a:pt x="60490" y="54476"/>
                  </a:lnTo>
                  <a:lnTo>
                    <a:pt x="74562" y="52852"/>
                  </a:lnTo>
                  <a:lnTo>
                    <a:pt x="85457" y="46528"/>
                  </a:lnTo>
                  <a:lnTo>
                    <a:pt x="104950" y="29901"/>
                  </a:lnTo>
                  <a:lnTo>
                    <a:pt x="110455" y="28172"/>
                  </a:lnTo>
                  <a:lnTo>
                    <a:pt x="112320" y="26719"/>
                  </a:lnTo>
                  <a:lnTo>
                    <a:pt x="123593" y="10574"/>
                  </a:lnTo>
                  <a:lnTo>
                    <a:pt x="124979" y="3"/>
                  </a:lnTo>
                  <a:lnTo>
                    <a:pt x="116418" y="0"/>
                  </a:lnTo>
                  <a:lnTo>
                    <a:pt x="116053" y="21249"/>
                  </a:lnTo>
                  <a:lnTo>
                    <a:pt x="117044" y="23096"/>
                  </a:lnTo>
                  <a:lnTo>
                    <a:pt x="118697" y="24327"/>
                  </a:lnTo>
                  <a:lnTo>
                    <a:pt x="120791" y="25147"/>
                  </a:lnTo>
                  <a:lnTo>
                    <a:pt x="122187" y="26687"/>
                  </a:lnTo>
                  <a:lnTo>
                    <a:pt x="127074" y="36286"/>
                  </a:lnTo>
                  <a:lnTo>
                    <a:pt x="130871" y="41924"/>
                  </a:lnTo>
                  <a:lnTo>
                    <a:pt x="134001" y="50676"/>
                  </a:lnTo>
                  <a:lnTo>
                    <a:pt x="139779" y="59553"/>
                  </a:lnTo>
                  <a:lnTo>
                    <a:pt x="142925" y="68467"/>
                  </a:lnTo>
                  <a:lnTo>
                    <a:pt x="174613" y="105172"/>
                  </a:lnTo>
                  <a:lnTo>
                    <a:pt x="180424" y="123153"/>
                  </a:lnTo>
                  <a:lnTo>
                    <a:pt x="193935" y="142711"/>
                  </a:lnTo>
                  <a:lnTo>
                    <a:pt x="197083" y="157736"/>
                  </a:lnTo>
                  <a:lnTo>
                    <a:pt x="203421" y="169659"/>
                  </a:lnTo>
                  <a:lnTo>
                    <a:pt x="204966" y="181569"/>
                  </a:lnTo>
                  <a:lnTo>
                    <a:pt x="202532" y="187523"/>
                  </a:lnTo>
                  <a:lnTo>
                    <a:pt x="199135" y="193476"/>
                  </a:lnTo>
                  <a:lnTo>
                    <a:pt x="196230" y="202406"/>
                  </a:lnTo>
                  <a:lnTo>
                    <a:pt x="190519" y="211336"/>
                  </a:lnTo>
                  <a:lnTo>
                    <a:pt x="187394" y="220265"/>
                  </a:lnTo>
                  <a:lnTo>
                    <a:pt x="183147" y="226218"/>
                  </a:lnTo>
                  <a:lnTo>
                    <a:pt x="175306" y="229526"/>
                  </a:lnTo>
                  <a:lnTo>
                    <a:pt x="166198" y="231987"/>
                  </a:lnTo>
                  <a:lnTo>
                    <a:pt x="152267" y="241653"/>
                  </a:lnTo>
                  <a:lnTo>
                    <a:pt x="146037" y="246307"/>
                  </a:lnTo>
                  <a:lnTo>
                    <a:pt x="136952" y="248928"/>
                  </a:lnTo>
                  <a:lnTo>
                    <a:pt x="126983" y="250696"/>
                  </a:lnTo>
                  <a:lnTo>
                    <a:pt x="105387" y="257676"/>
                  </a:lnTo>
                  <a:lnTo>
                    <a:pt x="64084" y="258927"/>
                  </a:lnTo>
                  <a:lnTo>
                    <a:pt x="53542" y="2589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92"/>
            <p:cNvSpPr/>
            <p:nvPr>
              <p:custDataLst>
                <p:tags r:id="rId25"/>
              </p:custDataLst>
            </p:nvPr>
          </p:nvSpPr>
          <p:spPr>
            <a:xfrm>
              <a:off x="4768453" y="3330773"/>
              <a:ext cx="357189" cy="116086"/>
            </a:xfrm>
            <a:custGeom>
              <a:avLst/>
              <a:gdLst/>
              <a:ahLst/>
              <a:cxnLst/>
              <a:rect l="0" t="0" r="0" b="0"/>
              <a:pathLst>
                <a:path w="357189" h="116086">
                  <a:moveTo>
                    <a:pt x="0" y="8930"/>
                  </a:moveTo>
                  <a:lnTo>
                    <a:pt x="0" y="8930"/>
                  </a:lnTo>
                  <a:lnTo>
                    <a:pt x="4741" y="13671"/>
                  </a:lnTo>
                  <a:lnTo>
                    <a:pt x="9714" y="15998"/>
                  </a:lnTo>
                  <a:lnTo>
                    <a:pt x="12429" y="16619"/>
                  </a:lnTo>
                  <a:lnTo>
                    <a:pt x="14239" y="18024"/>
                  </a:lnTo>
                  <a:lnTo>
                    <a:pt x="24715" y="35903"/>
                  </a:lnTo>
                  <a:lnTo>
                    <a:pt x="25406" y="38818"/>
                  </a:lnTo>
                  <a:lnTo>
                    <a:pt x="26860" y="40762"/>
                  </a:lnTo>
                  <a:lnTo>
                    <a:pt x="28820" y="42058"/>
                  </a:lnTo>
                  <a:lnTo>
                    <a:pt x="31120" y="42921"/>
                  </a:lnTo>
                  <a:lnTo>
                    <a:pt x="32653" y="44489"/>
                  </a:lnTo>
                  <a:lnTo>
                    <a:pt x="43741" y="62398"/>
                  </a:lnTo>
                  <a:lnTo>
                    <a:pt x="44638" y="79005"/>
                  </a:lnTo>
                  <a:lnTo>
                    <a:pt x="43649" y="79459"/>
                  </a:lnTo>
                  <a:lnTo>
                    <a:pt x="35729" y="80366"/>
                  </a:lnTo>
                  <a:lnTo>
                    <a:pt x="35720" y="72679"/>
                  </a:lnTo>
                  <a:lnTo>
                    <a:pt x="28031" y="63859"/>
                  </a:lnTo>
                  <a:lnTo>
                    <a:pt x="27157" y="58168"/>
                  </a:lnTo>
                  <a:lnTo>
                    <a:pt x="29599" y="52972"/>
                  </a:lnTo>
                  <a:lnTo>
                    <a:pt x="34510" y="46293"/>
                  </a:lnTo>
                  <a:lnTo>
                    <a:pt x="36472" y="37845"/>
                  </a:lnTo>
                  <a:lnTo>
                    <a:pt x="60866" y="10582"/>
                  </a:lnTo>
                  <a:lnTo>
                    <a:pt x="64424" y="9664"/>
                  </a:lnTo>
                  <a:lnTo>
                    <a:pt x="66762" y="9420"/>
                  </a:lnTo>
                  <a:lnTo>
                    <a:pt x="72005" y="6502"/>
                  </a:lnTo>
                  <a:lnTo>
                    <a:pt x="77643" y="2890"/>
                  </a:lnTo>
                  <a:lnTo>
                    <a:pt x="86395" y="857"/>
                  </a:lnTo>
                  <a:lnTo>
                    <a:pt x="124612" y="0"/>
                  </a:lnTo>
                  <a:lnTo>
                    <a:pt x="125015" y="22223"/>
                  </a:lnTo>
                  <a:lnTo>
                    <a:pt x="124024" y="23745"/>
                  </a:lnTo>
                  <a:lnTo>
                    <a:pt x="122369" y="24760"/>
                  </a:lnTo>
                  <a:lnTo>
                    <a:pt x="120275" y="25436"/>
                  </a:lnTo>
                  <a:lnTo>
                    <a:pt x="118879" y="26879"/>
                  </a:lnTo>
                  <a:lnTo>
                    <a:pt x="117327" y="31129"/>
                  </a:lnTo>
                  <a:lnTo>
                    <a:pt x="116454" y="39100"/>
                  </a:lnTo>
                  <a:lnTo>
                    <a:pt x="115339" y="40949"/>
                  </a:lnTo>
                  <a:lnTo>
                    <a:pt x="113604" y="42182"/>
                  </a:lnTo>
                  <a:lnTo>
                    <a:pt x="111455" y="43004"/>
                  </a:lnTo>
                  <a:lnTo>
                    <a:pt x="110022" y="44545"/>
                  </a:lnTo>
                  <a:lnTo>
                    <a:pt x="105077" y="54146"/>
                  </a:lnTo>
                  <a:lnTo>
                    <a:pt x="101271" y="59784"/>
                  </a:lnTo>
                  <a:lnTo>
                    <a:pt x="98137" y="68536"/>
                  </a:lnTo>
                  <a:lnTo>
                    <a:pt x="92357" y="77413"/>
                  </a:lnTo>
                  <a:lnTo>
                    <a:pt x="90204" y="86327"/>
                  </a:lnTo>
                  <a:lnTo>
                    <a:pt x="89298" y="114723"/>
                  </a:lnTo>
                  <a:lnTo>
                    <a:pt x="90290" y="115177"/>
                  </a:lnTo>
                  <a:lnTo>
                    <a:pt x="111520" y="116085"/>
                  </a:lnTo>
                  <a:lnTo>
                    <a:pt x="113041" y="115093"/>
                  </a:lnTo>
                  <a:lnTo>
                    <a:pt x="114057" y="113440"/>
                  </a:lnTo>
                  <a:lnTo>
                    <a:pt x="114733" y="111346"/>
                  </a:lnTo>
                  <a:lnTo>
                    <a:pt x="125101" y="98308"/>
                  </a:lnTo>
                  <a:lnTo>
                    <a:pt x="129353" y="93963"/>
                  </a:lnTo>
                  <a:lnTo>
                    <a:pt x="131904" y="88725"/>
                  </a:lnTo>
                  <a:lnTo>
                    <a:pt x="133542" y="77278"/>
                  </a:lnTo>
                  <a:lnTo>
                    <a:pt x="134669" y="75331"/>
                  </a:lnTo>
                  <a:lnTo>
                    <a:pt x="136412" y="74034"/>
                  </a:lnTo>
                  <a:lnTo>
                    <a:pt x="138567" y="73168"/>
                  </a:lnTo>
                  <a:lnTo>
                    <a:pt x="140002" y="71599"/>
                  </a:lnTo>
                  <a:lnTo>
                    <a:pt x="141598" y="67210"/>
                  </a:lnTo>
                  <a:lnTo>
                    <a:pt x="143793" y="47552"/>
                  </a:lnTo>
                  <a:lnTo>
                    <a:pt x="150554" y="37473"/>
                  </a:lnTo>
                  <a:lnTo>
                    <a:pt x="151695" y="28185"/>
                  </a:lnTo>
                  <a:lnTo>
                    <a:pt x="151804" y="17895"/>
                  </a:lnTo>
                  <a:lnTo>
                    <a:pt x="151805" y="34369"/>
                  </a:lnTo>
                  <a:lnTo>
                    <a:pt x="159493" y="43289"/>
                  </a:lnTo>
                  <a:lnTo>
                    <a:pt x="160366" y="48987"/>
                  </a:lnTo>
                  <a:lnTo>
                    <a:pt x="160702" y="65604"/>
                  </a:lnTo>
                  <a:lnTo>
                    <a:pt x="161705" y="67549"/>
                  </a:lnTo>
                  <a:lnTo>
                    <a:pt x="163366" y="68845"/>
                  </a:lnTo>
                  <a:lnTo>
                    <a:pt x="165466" y="69709"/>
                  </a:lnTo>
                  <a:lnTo>
                    <a:pt x="166865" y="71278"/>
                  </a:lnTo>
                  <a:lnTo>
                    <a:pt x="169296" y="78974"/>
                  </a:lnTo>
                  <a:lnTo>
                    <a:pt x="172146" y="79748"/>
                  </a:lnTo>
                  <a:lnTo>
                    <a:pt x="174295" y="79955"/>
                  </a:lnTo>
                  <a:lnTo>
                    <a:pt x="175728" y="81085"/>
                  </a:lnTo>
                  <a:lnTo>
                    <a:pt x="178216" y="88020"/>
                  </a:lnTo>
                  <a:lnTo>
                    <a:pt x="181072" y="88729"/>
                  </a:lnTo>
                  <a:lnTo>
                    <a:pt x="187146" y="89264"/>
                  </a:lnTo>
                  <a:lnTo>
                    <a:pt x="195179" y="81606"/>
                  </a:lnTo>
                  <a:lnTo>
                    <a:pt x="200816" y="80734"/>
                  </a:lnTo>
                  <a:lnTo>
                    <a:pt x="202338" y="79620"/>
                  </a:lnTo>
                  <a:lnTo>
                    <a:pt x="203353" y="77885"/>
                  </a:lnTo>
                  <a:lnTo>
                    <a:pt x="204030" y="75736"/>
                  </a:lnTo>
                  <a:lnTo>
                    <a:pt x="205473" y="74303"/>
                  </a:lnTo>
                  <a:lnTo>
                    <a:pt x="214918" y="69358"/>
                  </a:lnTo>
                  <a:lnTo>
                    <a:pt x="217693" y="67075"/>
                  </a:lnTo>
                  <a:lnTo>
                    <a:pt x="220776" y="61892"/>
                  </a:lnTo>
                  <a:lnTo>
                    <a:pt x="221598" y="59121"/>
                  </a:lnTo>
                  <a:lnTo>
                    <a:pt x="223138" y="57273"/>
                  </a:lnTo>
                  <a:lnTo>
                    <a:pt x="227496" y="55221"/>
                  </a:lnTo>
                  <a:lnTo>
                    <a:pt x="229054" y="53681"/>
                  </a:lnTo>
                  <a:lnTo>
                    <a:pt x="230787" y="49325"/>
                  </a:lnTo>
                  <a:lnTo>
                    <a:pt x="232241" y="47766"/>
                  </a:lnTo>
                  <a:lnTo>
                    <a:pt x="236502" y="46034"/>
                  </a:lnTo>
                  <a:lnTo>
                    <a:pt x="238035" y="44580"/>
                  </a:lnTo>
                  <a:lnTo>
                    <a:pt x="239739" y="40319"/>
                  </a:lnTo>
                  <a:lnTo>
                    <a:pt x="241185" y="38786"/>
                  </a:lnTo>
                  <a:lnTo>
                    <a:pt x="245438" y="37082"/>
                  </a:lnTo>
                  <a:lnTo>
                    <a:pt x="246970" y="35635"/>
                  </a:lnTo>
                  <a:lnTo>
                    <a:pt x="248670" y="31383"/>
                  </a:lnTo>
                  <a:lnTo>
                    <a:pt x="250116" y="29851"/>
                  </a:lnTo>
                  <a:lnTo>
                    <a:pt x="258558" y="26909"/>
                  </a:lnTo>
                  <a:lnTo>
                    <a:pt x="263582" y="26825"/>
                  </a:lnTo>
                  <a:lnTo>
                    <a:pt x="265018" y="27805"/>
                  </a:lnTo>
                  <a:lnTo>
                    <a:pt x="265976" y="29451"/>
                  </a:lnTo>
                  <a:lnTo>
                    <a:pt x="267512" y="34481"/>
                  </a:lnTo>
                  <a:lnTo>
                    <a:pt x="276443" y="44249"/>
                  </a:lnTo>
                  <a:lnTo>
                    <a:pt x="276819" y="62107"/>
                  </a:lnTo>
                  <a:lnTo>
                    <a:pt x="290481" y="62508"/>
                  </a:lnTo>
                  <a:lnTo>
                    <a:pt x="291881" y="61516"/>
                  </a:lnTo>
                  <a:lnTo>
                    <a:pt x="292814" y="59862"/>
                  </a:lnTo>
                  <a:lnTo>
                    <a:pt x="294311" y="54820"/>
                  </a:lnTo>
                  <a:lnTo>
                    <a:pt x="320195" y="28064"/>
                  </a:lnTo>
                  <a:lnTo>
                    <a:pt x="329045" y="26902"/>
                  </a:lnTo>
                  <a:lnTo>
                    <a:pt x="329496" y="27856"/>
                  </a:lnTo>
                  <a:lnTo>
                    <a:pt x="330280" y="34488"/>
                  </a:lnTo>
                  <a:lnTo>
                    <a:pt x="338076" y="43299"/>
                  </a:lnTo>
                  <a:lnTo>
                    <a:pt x="338957" y="48989"/>
                  </a:lnTo>
                  <a:lnTo>
                    <a:pt x="339296" y="65605"/>
                  </a:lnTo>
                  <a:lnTo>
                    <a:pt x="340299" y="67549"/>
                  </a:lnTo>
                  <a:lnTo>
                    <a:pt x="341959" y="68845"/>
                  </a:lnTo>
                  <a:lnTo>
                    <a:pt x="344059" y="69709"/>
                  </a:lnTo>
                  <a:lnTo>
                    <a:pt x="345459" y="71278"/>
                  </a:lnTo>
                  <a:lnTo>
                    <a:pt x="349004" y="80431"/>
                  </a:lnTo>
                  <a:lnTo>
                    <a:pt x="357188" y="89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93"/>
            <p:cNvSpPr/>
            <p:nvPr>
              <p:custDataLst>
                <p:tags r:id="rId26"/>
              </p:custDataLst>
            </p:nvPr>
          </p:nvSpPr>
          <p:spPr>
            <a:xfrm>
              <a:off x="5161363" y="3268266"/>
              <a:ext cx="80365" cy="151805"/>
            </a:xfrm>
            <a:custGeom>
              <a:avLst/>
              <a:gdLst/>
              <a:ahLst/>
              <a:cxnLst/>
              <a:rect l="0" t="0" r="0" b="0"/>
              <a:pathLst>
                <a:path w="80365" h="151805">
                  <a:moveTo>
                    <a:pt x="71434" y="0"/>
                  </a:moveTo>
                  <a:lnTo>
                    <a:pt x="71434" y="0"/>
                  </a:lnTo>
                  <a:lnTo>
                    <a:pt x="71434" y="7688"/>
                  </a:lnTo>
                  <a:lnTo>
                    <a:pt x="77571" y="15813"/>
                  </a:lnTo>
                  <a:lnTo>
                    <a:pt x="79536" y="24088"/>
                  </a:lnTo>
                  <a:lnTo>
                    <a:pt x="80357" y="65670"/>
                  </a:lnTo>
                  <a:lnTo>
                    <a:pt x="80364" y="109573"/>
                  </a:lnTo>
                  <a:lnTo>
                    <a:pt x="80364" y="116052"/>
                  </a:lnTo>
                  <a:lnTo>
                    <a:pt x="75623" y="116075"/>
                  </a:lnTo>
                  <a:lnTo>
                    <a:pt x="74227" y="115087"/>
                  </a:lnTo>
                  <a:lnTo>
                    <a:pt x="73295" y="113435"/>
                  </a:lnTo>
                  <a:lnTo>
                    <a:pt x="71542" y="107523"/>
                  </a:lnTo>
                  <a:lnTo>
                    <a:pt x="54926" y="90650"/>
                  </a:lnTo>
                  <a:lnTo>
                    <a:pt x="49234" y="89697"/>
                  </a:lnTo>
                  <a:lnTo>
                    <a:pt x="31462" y="89307"/>
                  </a:lnTo>
                  <a:lnTo>
                    <a:pt x="29903" y="90296"/>
                  </a:lnTo>
                  <a:lnTo>
                    <a:pt x="28864" y="91947"/>
                  </a:lnTo>
                  <a:lnTo>
                    <a:pt x="28171" y="94040"/>
                  </a:lnTo>
                  <a:lnTo>
                    <a:pt x="26717" y="95435"/>
                  </a:lnTo>
                  <a:lnTo>
                    <a:pt x="17255" y="100321"/>
                  </a:lnTo>
                  <a:lnTo>
                    <a:pt x="14478" y="102599"/>
                  </a:lnTo>
                  <a:lnTo>
                    <a:pt x="11394" y="107776"/>
                  </a:lnTo>
                  <a:lnTo>
                    <a:pt x="10571" y="110546"/>
                  </a:lnTo>
                  <a:lnTo>
                    <a:pt x="9031" y="112392"/>
                  </a:lnTo>
                  <a:lnTo>
                    <a:pt x="4673" y="114444"/>
                  </a:lnTo>
                  <a:lnTo>
                    <a:pt x="3114" y="115984"/>
                  </a:lnTo>
                  <a:lnTo>
                    <a:pt x="1382" y="120340"/>
                  </a:lnTo>
                  <a:lnTo>
                    <a:pt x="0" y="142464"/>
                  </a:lnTo>
                  <a:lnTo>
                    <a:pt x="7685" y="150527"/>
                  </a:lnTo>
                  <a:lnTo>
                    <a:pt x="13299" y="151426"/>
                  </a:lnTo>
                  <a:lnTo>
                    <a:pt x="56225" y="151803"/>
                  </a:lnTo>
                  <a:lnTo>
                    <a:pt x="80364" y="1518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94"/>
            <p:cNvSpPr/>
            <p:nvPr>
              <p:custDataLst>
                <p:tags r:id="rId27"/>
              </p:custDataLst>
            </p:nvPr>
          </p:nvSpPr>
          <p:spPr>
            <a:xfrm>
              <a:off x="5482828" y="3339703"/>
              <a:ext cx="107157" cy="17861"/>
            </a:xfrm>
            <a:custGeom>
              <a:avLst/>
              <a:gdLst/>
              <a:ahLst/>
              <a:cxnLst/>
              <a:rect l="0" t="0" r="0" b="0"/>
              <a:pathLst>
                <a:path w="107157" h="17861">
                  <a:moveTo>
                    <a:pt x="0" y="17860"/>
                  </a:moveTo>
                  <a:lnTo>
                    <a:pt x="0" y="17860"/>
                  </a:lnTo>
                  <a:lnTo>
                    <a:pt x="4741" y="17860"/>
                  </a:lnTo>
                  <a:lnTo>
                    <a:pt x="9713" y="15214"/>
                  </a:lnTo>
                  <a:lnTo>
                    <a:pt x="15231" y="11722"/>
                  </a:lnTo>
                  <a:lnTo>
                    <a:pt x="26858" y="9481"/>
                  </a:lnTo>
                  <a:lnTo>
                    <a:pt x="71181" y="8931"/>
                  </a:lnTo>
                  <a:lnTo>
                    <a:pt x="75623" y="8931"/>
                  </a:lnTo>
                  <a:lnTo>
                    <a:pt x="80904" y="6284"/>
                  </a:lnTo>
                  <a:lnTo>
                    <a:pt x="83702" y="4189"/>
                  </a:lnTo>
                  <a:lnTo>
                    <a:pt x="92102" y="1862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84" name="SMARTInkShape-195"/>
            <p:cNvSpPr/>
            <p:nvPr>
              <p:custDataLst>
                <p:tags r:id="rId28"/>
              </p:custDataLst>
            </p:nvPr>
          </p:nvSpPr>
          <p:spPr>
            <a:xfrm>
              <a:off x="5500688" y="3295055"/>
              <a:ext cx="1" cy="151805"/>
            </a:xfrm>
            <a:custGeom>
              <a:avLst/>
              <a:gdLst/>
              <a:ahLst/>
              <a:cxnLst/>
              <a:rect l="0" t="0" r="0" b="0"/>
              <a:pathLst>
                <a:path w="1" h="151805">
                  <a:moveTo>
                    <a:pt x="0" y="0"/>
                  </a:moveTo>
                  <a:lnTo>
                    <a:pt x="0" y="0"/>
                  </a:lnTo>
                  <a:lnTo>
                    <a:pt x="0" y="42807"/>
                  </a:lnTo>
                  <a:lnTo>
                    <a:pt x="0" y="86463"/>
                  </a:lnTo>
                  <a:lnTo>
                    <a:pt x="0" y="130889"/>
                  </a:lnTo>
                  <a:lnTo>
                    <a:pt x="0" y="1518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85" name="SMARTInkShape-196"/>
            <p:cNvSpPr/>
            <p:nvPr>
              <p:custDataLst>
                <p:tags r:id="rId29"/>
              </p:custDataLst>
            </p:nvPr>
          </p:nvSpPr>
          <p:spPr>
            <a:xfrm>
              <a:off x="5607847" y="3339703"/>
              <a:ext cx="71055" cy="89178"/>
            </a:xfrm>
            <a:custGeom>
              <a:avLst/>
              <a:gdLst/>
              <a:ahLst/>
              <a:cxnLst/>
              <a:rect l="0" t="0" r="0" b="0"/>
              <a:pathLst>
                <a:path w="71055" h="89178">
                  <a:moveTo>
                    <a:pt x="8926" y="8930"/>
                  </a:moveTo>
                  <a:lnTo>
                    <a:pt x="8926" y="8930"/>
                  </a:lnTo>
                  <a:lnTo>
                    <a:pt x="8926" y="13670"/>
                  </a:lnTo>
                  <a:lnTo>
                    <a:pt x="6281" y="18643"/>
                  </a:lnTo>
                  <a:lnTo>
                    <a:pt x="2790" y="24161"/>
                  </a:lnTo>
                  <a:lnTo>
                    <a:pt x="549" y="35787"/>
                  </a:lnTo>
                  <a:lnTo>
                    <a:pt x="0" y="69674"/>
                  </a:lnTo>
                  <a:lnTo>
                    <a:pt x="7686" y="78971"/>
                  </a:lnTo>
                  <a:lnTo>
                    <a:pt x="8559" y="84694"/>
                  </a:lnTo>
                  <a:lnTo>
                    <a:pt x="9674" y="86228"/>
                  </a:lnTo>
                  <a:lnTo>
                    <a:pt x="11409" y="87251"/>
                  </a:lnTo>
                  <a:lnTo>
                    <a:pt x="17999" y="89028"/>
                  </a:lnTo>
                  <a:lnTo>
                    <a:pt x="22219" y="89177"/>
                  </a:lnTo>
                  <a:lnTo>
                    <a:pt x="27402" y="86598"/>
                  </a:lnTo>
                  <a:lnTo>
                    <a:pt x="33013" y="83136"/>
                  </a:lnTo>
                  <a:lnTo>
                    <a:pt x="38814" y="81598"/>
                  </a:lnTo>
                  <a:lnTo>
                    <a:pt x="40758" y="80196"/>
                  </a:lnTo>
                  <a:lnTo>
                    <a:pt x="42053" y="78268"/>
                  </a:lnTo>
                  <a:lnTo>
                    <a:pt x="42917" y="75992"/>
                  </a:lnTo>
                  <a:lnTo>
                    <a:pt x="44486" y="74473"/>
                  </a:lnTo>
                  <a:lnTo>
                    <a:pt x="54131" y="69391"/>
                  </a:lnTo>
                  <a:lnTo>
                    <a:pt x="60850" y="63868"/>
                  </a:lnTo>
                  <a:lnTo>
                    <a:pt x="61770" y="60466"/>
                  </a:lnTo>
                  <a:lnTo>
                    <a:pt x="62015" y="58170"/>
                  </a:lnTo>
                  <a:lnTo>
                    <a:pt x="64933" y="52973"/>
                  </a:lnTo>
                  <a:lnTo>
                    <a:pt x="68545" y="47356"/>
                  </a:lnTo>
                  <a:lnTo>
                    <a:pt x="70578" y="38616"/>
                  </a:lnTo>
                  <a:lnTo>
                    <a:pt x="71054" y="32707"/>
                  </a:lnTo>
                  <a:lnTo>
                    <a:pt x="70189" y="30734"/>
                  </a:lnTo>
                  <a:lnTo>
                    <a:pt x="68619" y="29419"/>
                  </a:lnTo>
                  <a:lnTo>
                    <a:pt x="66581" y="28543"/>
                  </a:lnTo>
                  <a:lnTo>
                    <a:pt x="65222" y="26966"/>
                  </a:lnTo>
                  <a:lnTo>
                    <a:pt x="63713" y="22568"/>
                  </a:lnTo>
                  <a:lnTo>
                    <a:pt x="62610" y="10584"/>
                  </a:lnTo>
                  <a:lnTo>
                    <a:pt x="53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87" name="SMARTInkShape-197"/>
            <p:cNvSpPr/>
            <p:nvPr>
              <p:custDataLst>
                <p:tags r:id="rId30"/>
              </p:custDataLst>
            </p:nvPr>
          </p:nvSpPr>
          <p:spPr>
            <a:xfrm>
              <a:off x="5661422" y="3330773"/>
              <a:ext cx="116087" cy="8931"/>
            </a:xfrm>
            <a:custGeom>
              <a:avLst/>
              <a:gdLst/>
              <a:ahLst/>
              <a:cxnLst/>
              <a:rect l="0" t="0" r="0" b="0"/>
              <a:pathLst>
                <a:path w="116087" h="8931">
                  <a:moveTo>
                    <a:pt x="0" y="8930"/>
                  </a:moveTo>
                  <a:lnTo>
                    <a:pt x="0" y="8930"/>
                  </a:lnTo>
                  <a:lnTo>
                    <a:pt x="43372" y="8930"/>
                  </a:lnTo>
                  <a:lnTo>
                    <a:pt x="55295" y="8930"/>
                  </a:lnTo>
                  <a:lnTo>
                    <a:pt x="61948" y="6284"/>
                  </a:lnTo>
                  <a:lnTo>
                    <a:pt x="68212" y="2793"/>
                  </a:lnTo>
                  <a:lnTo>
                    <a:pt x="80317" y="552"/>
                  </a:lnTo>
                  <a:lnTo>
                    <a:pt x="11608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88" name="SMARTInkShape-198"/>
            <p:cNvSpPr/>
            <p:nvPr>
              <p:custDataLst>
                <p:tags r:id="rId31"/>
              </p:custDataLst>
            </p:nvPr>
          </p:nvSpPr>
          <p:spPr>
            <a:xfrm>
              <a:off x="5715000" y="3268266"/>
              <a:ext cx="8931" cy="187524"/>
            </a:xfrm>
            <a:custGeom>
              <a:avLst/>
              <a:gdLst/>
              <a:ahLst/>
              <a:cxnLst/>
              <a:rect l="0" t="0" r="0" b="0"/>
              <a:pathLst>
                <a:path w="8931" h="187524">
                  <a:moveTo>
                    <a:pt x="8930" y="0"/>
                  </a:moveTo>
                  <a:lnTo>
                    <a:pt x="8930" y="0"/>
                  </a:lnTo>
                  <a:lnTo>
                    <a:pt x="4189" y="4740"/>
                  </a:lnTo>
                  <a:lnTo>
                    <a:pt x="3785" y="7129"/>
                  </a:lnTo>
                  <a:lnTo>
                    <a:pt x="4508" y="9713"/>
                  </a:lnTo>
                  <a:lnTo>
                    <a:pt x="5982" y="12428"/>
                  </a:lnTo>
                  <a:lnTo>
                    <a:pt x="8671" y="37499"/>
                  </a:lnTo>
                  <a:lnTo>
                    <a:pt x="361" y="81703"/>
                  </a:lnTo>
                  <a:lnTo>
                    <a:pt x="14" y="125183"/>
                  </a:lnTo>
                  <a:lnTo>
                    <a:pt x="0" y="169596"/>
                  </a:lnTo>
                  <a:lnTo>
                    <a:pt x="0" y="172595"/>
                  </a:lnTo>
                  <a:lnTo>
                    <a:pt x="2646" y="178573"/>
                  </a:lnTo>
                  <a:lnTo>
                    <a:pt x="8930" y="1875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89" name="SMARTInkShape-199"/>
            <p:cNvSpPr/>
            <p:nvPr>
              <p:custDataLst>
                <p:tags r:id="rId32"/>
              </p:custDataLst>
            </p:nvPr>
          </p:nvSpPr>
          <p:spPr>
            <a:xfrm>
              <a:off x="5786816" y="3233834"/>
              <a:ext cx="205005" cy="191300"/>
            </a:xfrm>
            <a:custGeom>
              <a:avLst/>
              <a:gdLst/>
              <a:ahLst/>
              <a:cxnLst/>
              <a:rect l="0" t="0" r="0" b="0"/>
              <a:pathLst>
                <a:path w="205005" h="191300">
                  <a:moveTo>
                    <a:pt x="62129" y="96939"/>
                  </a:moveTo>
                  <a:lnTo>
                    <a:pt x="62129" y="96939"/>
                  </a:lnTo>
                  <a:lnTo>
                    <a:pt x="48827" y="96939"/>
                  </a:lnTo>
                  <a:lnTo>
                    <a:pt x="47308" y="97932"/>
                  </a:lnTo>
                  <a:lnTo>
                    <a:pt x="46295" y="99585"/>
                  </a:lnTo>
                  <a:lnTo>
                    <a:pt x="45620" y="101680"/>
                  </a:lnTo>
                  <a:lnTo>
                    <a:pt x="37380" y="115031"/>
                  </a:lnTo>
                  <a:lnTo>
                    <a:pt x="36700" y="117930"/>
                  </a:lnTo>
                  <a:lnTo>
                    <a:pt x="31003" y="126751"/>
                  </a:lnTo>
                  <a:lnTo>
                    <a:pt x="21181" y="138620"/>
                  </a:lnTo>
                  <a:lnTo>
                    <a:pt x="15566" y="150519"/>
                  </a:lnTo>
                  <a:lnTo>
                    <a:pt x="11669" y="156471"/>
                  </a:lnTo>
                  <a:lnTo>
                    <a:pt x="9475" y="165400"/>
                  </a:lnTo>
                  <a:lnTo>
                    <a:pt x="8962" y="171354"/>
                  </a:lnTo>
                  <a:lnTo>
                    <a:pt x="7833" y="173338"/>
                  </a:lnTo>
                  <a:lnTo>
                    <a:pt x="6087" y="174661"/>
                  </a:lnTo>
                  <a:lnTo>
                    <a:pt x="3932" y="175543"/>
                  </a:lnTo>
                  <a:lnTo>
                    <a:pt x="2495" y="177123"/>
                  </a:lnTo>
                  <a:lnTo>
                    <a:pt x="0" y="184840"/>
                  </a:lnTo>
                  <a:lnTo>
                    <a:pt x="866" y="185305"/>
                  </a:lnTo>
                  <a:lnTo>
                    <a:pt x="4474" y="185823"/>
                  </a:lnTo>
                  <a:lnTo>
                    <a:pt x="5834" y="186953"/>
                  </a:lnTo>
                  <a:lnTo>
                    <a:pt x="7343" y="190854"/>
                  </a:lnTo>
                  <a:lnTo>
                    <a:pt x="7746" y="191299"/>
                  </a:lnTo>
                  <a:lnTo>
                    <a:pt x="8015" y="190604"/>
                  </a:lnTo>
                  <a:lnTo>
                    <a:pt x="8193" y="189148"/>
                  </a:lnTo>
                  <a:lnTo>
                    <a:pt x="9305" y="188177"/>
                  </a:lnTo>
                  <a:lnTo>
                    <a:pt x="16208" y="186492"/>
                  </a:lnTo>
                  <a:lnTo>
                    <a:pt x="21844" y="181571"/>
                  </a:lnTo>
                  <a:lnTo>
                    <a:pt x="24381" y="176556"/>
                  </a:lnTo>
                  <a:lnTo>
                    <a:pt x="25058" y="173830"/>
                  </a:lnTo>
                  <a:lnTo>
                    <a:pt x="26500" y="172012"/>
                  </a:lnTo>
                  <a:lnTo>
                    <a:pt x="48523" y="155117"/>
                  </a:lnTo>
                  <a:lnTo>
                    <a:pt x="51121" y="149916"/>
                  </a:lnTo>
                  <a:lnTo>
                    <a:pt x="51814" y="147140"/>
                  </a:lnTo>
                  <a:lnTo>
                    <a:pt x="61221" y="132818"/>
                  </a:lnTo>
                  <a:lnTo>
                    <a:pt x="61725" y="128430"/>
                  </a:lnTo>
                  <a:lnTo>
                    <a:pt x="62853" y="126862"/>
                  </a:lnTo>
                  <a:lnTo>
                    <a:pt x="64595" y="125818"/>
                  </a:lnTo>
                  <a:lnTo>
                    <a:pt x="70947" y="123765"/>
                  </a:lnTo>
                  <a:lnTo>
                    <a:pt x="78738" y="131420"/>
                  </a:lnTo>
                  <a:lnTo>
                    <a:pt x="79879" y="140238"/>
                  </a:lnTo>
                  <a:lnTo>
                    <a:pt x="79986" y="162544"/>
                  </a:lnTo>
                  <a:lnTo>
                    <a:pt x="80979" y="164488"/>
                  </a:lnTo>
                  <a:lnTo>
                    <a:pt x="82633" y="165784"/>
                  </a:lnTo>
                  <a:lnTo>
                    <a:pt x="84729" y="166648"/>
                  </a:lnTo>
                  <a:lnTo>
                    <a:pt x="86125" y="168217"/>
                  </a:lnTo>
                  <a:lnTo>
                    <a:pt x="87677" y="172605"/>
                  </a:lnTo>
                  <a:lnTo>
                    <a:pt x="89083" y="174172"/>
                  </a:lnTo>
                  <a:lnTo>
                    <a:pt x="93291" y="175913"/>
                  </a:lnTo>
                  <a:lnTo>
                    <a:pt x="94810" y="177370"/>
                  </a:lnTo>
                  <a:lnTo>
                    <a:pt x="96498" y="181634"/>
                  </a:lnTo>
                  <a:lnTo>
                    <a:pt x="97940" y="183168"/>
                  </a:lnTo>
                  <a:lnTo>
                    <a:pt x="105418" y="185832"/>
                  </a:lnTo>
                  <a:lnTo>
                    <a:pt x="122993" y="186226"/>
                  </a:lnTo>
                  <a:lnTo>
                    <a:pt x="131441" y="180097"/>
                  </a:lnTo>
                  <a:lnTo>
                    <a:pt x="139772" y="177141"/>
                  </a:lnTo>
                  <a:lnTo>
                    <a:pt x="148524" y="171415"/>
                  </a:lnTo>
                  <a:lnTo>
                    <a:pt x="154436" y="169727"/>
                  </a:lnTo>
                  <a:lnTo>
                    <a:pt x="156409" y="168285"/>
                  </a:lnTo>
                  <a:lnTo>
                    <a:pt x="157725" y="166331"/>
                  </a:lnTo>
                  <a:lnTo>
                    <a:pt x="167138" y="147088"/>
                  </a:lnTo>
                  <a:lnTo>
                    <a:pt x="174492" y="136382"/>
                  </a:lnTo>
                  <a:lnTo>
                    <a:pt x="180126" y="123876"/>
                  </a:lnTo>
                  <a:lnTo>
                    <a:pt x="182465" y="120850"/>
                  </a:lnTo>
                  <a:lnTo>
                    <a:pt x="185065" y="112197"/>
                  </a:lnTo>
                  <a:lnTo>
                    <a:pt x="187213" y="102728"/>
                  </a:lnTo>
                  <a:lnTo>
                    <a:pt x="194030" y="88565"/>
                  </a:lnTo>
                  <a:lnTo>
                    <a:pt x="198541" y="63131"/>
                  </a:lnTo>
                  <a:lnTo>
                    <a:pt x="202132" y="56117"/>
                  </a:lnTo>
                  <a:lnTo>
                    <a:pt x="204626" y="40496"/>
                  </a:lnTo>
                  <a:lnTo>
                    <a:pt x="204892" y="31488"/>
                  </a:lnTo>
                  <a:lnTo>
                    <a:pt x="202308" y="25517"/>
                  </a:lnTo>
                  <a:lnTo>
                    <a:pt x="198845" y="19555"/>
                  </a:lnTo>
                  <a:lnTo>
                    <a:pt x="196440" y="9407"/>
                  </a:lnTo>
                  <a:lnTo>
                    <a:pt x="195326" y="8819"/>
                  </a:lnTo>
                  <a:lnTo>
                    <a:pt x="191442" y="8165"/>
                  </a:lnTo>
                  <a:lnTo>
                    <a:pt x="190010" y="6999"/>
                  </a:lnTo>
                  <a:lnTo>
                    <a:pt x="187522" y="0"/>
                  </a:lnTo>
                  <a:lnTo>
                    <a:pt x="184667" y="1931"/>
                  </a:lnTo>
                  <a:lnTo>
                    <a:pt x="179490" y="6514"/>
                  </a:lnTo>
                  <a:lnTo>
                    <a:pt x="173852" y="7308"/>
                  </a:lnTo>
                  <a:lnTo>
                    <a:pt x="172330" y="8412"/>
                  </a:lnTo>
                  <a:lnTo>
                    <a:pt x="171316" y="10140"/>
                  </a:lnTo>
                  <a:lnTo>
                    <a:pt x="169887" y="17312"/>
                  </a:lnTo>
                  <a:lnTo>
                    <a:pt x="169686" y="20042"/>
                  </a:lnTo>
                  <a:lnTo>
                    <a:pt x="166817" y="25721"/>
                  </a:lnTo>
                  <a:lnTo>
                    <a:pt x="163228" y="31552"/>
                  </a:lnTo>
                  <a:lnTo>
                    <a:pt x="161207" y="41406"/>
                  </a:lnTo>
                  <a:lnTo>
                    <a:pt x="160362" y="84960"/>
                  </a:lnTo>
                  <a:lnTo>
                    <a:pt x="160356" y="108843"/>
                  </a:lnTo>
                  <a:lnTo>
                    <a:pt x="163002" y="114797"/>
                  </a:lnTo>
                  <a:lnTo>
                    <a:pt x="205004" y="159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301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6032" y="106553"/>
            <a:ext cx="8631936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40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 test for association/independence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170432"/>
            <a:ext cx="7886700" cy="532180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When?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Categorical Data (counts in each category)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Two sets of categories (color, race, flavor,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etc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Asking about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“relationship”, “association”, or “independent”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Conditions?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Counted Data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Expected 5 in each category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Random (representative) sample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Less than 10% of entire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population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Example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there a relationship between students’ favorite academic subject and preferred music type?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410" name="Picture 2" descr="Sheep, Animal, Farm, Funny, Headphones, Music, Noi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12" y="2740443"/>
            <a:ext cx="3218688" cy="25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30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hoice, Select, Selection, Question, Question Mar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92265" y="365126"/>
            <a:ext cx="3068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http://bit.ly/InfProc</a:t>
            </a:r>
          </a:p>
        </p:txBody>
      </p:sp>
    </p:spTree>
    <p:extLst>
      <p:ext uri="{BB962C8B-B14F-4D97-AF65-F5344CB8AC3E}">
        <p14:creationId xmlns:p14="http://schemas.microsoft.com/office/powerpoint/2010/main" val="7437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cebook, Social Media, Internet, Communication, Symb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133" y="4297681"/>
            <a:ext cx="2499868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One sample </a:t>
            </a:r>
            <a:r>
              <a:rPr lang="en-US" dirty="0" smtClean="0">
                <a:latin typeface="Berlin Sans FB" panose="020E0602020502020306" pitchFamily="34" charset="0"/>
              </a:rPr>
              <a:t>z-interval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499616"/>
            <a:ext cx="7886700" cy="467734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rlin Sans FB" panose="020E0602020502020306" pitchFamily="34" charset="0"/>
              </a:rPr>
              <a:t>When?</a:t>
            </a:r>
          </a:p>
          <a:p>
            <a:pPr lvl="1"/>
            <a:r>
              <a:rPr lang="en-US" dirty="0" smtClean="0">
                <a:latin typeface="Berlin Sans FB" panose="020E0602020502020306" pitchFamily="34" charset="0"/>
              </a:rPr>
              <a:t>Proportions (or a known standard deviation)</a:t>
            </a:r>
          </a:p>
          <a:p>
            <a:pPr lvl="1"/>
            <a:r>
              <a:rPr lang="en-US" dirty="0" smtClean="0">
                <a:latin typeface="Berlin Sans FB" panose="020E0602020502020306" pitchFamily="34" charset="0"/>
              </a:rPr>
              <a:t>Looking for a proportion of ONE variable within a group</a:t>
            </a:r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 smtClean="0">
                <a:latin typeface="Berlin Sans FB" panose="020E0602020502020306" pitchFamily="34" charset="0"/>
              </a:rPr>
              <a:t>Conditions?</a:t>
            </a:r>
          </a:p>
          <a:p>
            <a:pPr lvl="1"/>
            <a:r>
              <a:rPr lang="en-US" dirty="0" smtClean="0">
                <a:latin typeface="Berlin Sans FB" panose="020E0602020502020306" pitchFamily="34" charset="0"/>
              </a:rPr>
              <a:t>Random (or representative) sample</a:t>
            </a:r>
          </a:p>
          <a:p>
            <a:pPr lvl="1"/>
            <a:r>
              <a:rPr lang="en-US" dirty="0" smtClean="0">
                <a:latin typeface="Berlin Sans FB" panose="020E0602020502020306" pitchFamily="34" charset="0"/>
              </a:rPr>
              <a:t>Less than 10% of the overall population</a:t>
            </a:r>
          </a:p>
          <a:p>
            <a:pPr lvl="1"/>
            <a:r>
              <a:rPr lang="en-US" dirty="0" smtClean="0">
                <a:latin typeface="Berlin Sans FB" panose="020E0602020502020306" pitchFamily="34" charset="0"/>
              </a:rPr>
              <a:t>At least 10 expected successes and failures</a:t>
            </a:r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 smtClean="0">
                <a:latin typeface="Berlin Sans FB" panose="020E0602020502020306" pitchFamily="34" charset="0"/>
              </a:rPr>
              <a:t>Example</a:t>
            </a:r>
          </a:p>
          <a:p>
            <a:pPr lvl="1"/>
            <a:r>
              <a:rPr lang="en-US" dirty="0" smtClean="0">
                <a:latin typeface="Berlin Sans FB" panose="020E0602020502020306" pitchFamily="34" charset="0"/>
              </a:rPr>
              <a:t>What percent of students at your school </a:t>
            </a:r>
            <a:br>
              <a:rPr lang="en-US" dirty="0" smtClean="0">
                <a:latin typeface="Berlin Sans FB" panose="020E0602020502020306" pitchFamily="34" charset="0"/>
              </a:rPr>
            </a:br>
            <a:r>
              <a:rPr lang="en-US" dirty="0" smtClean="0">
                <a:latin typeface="Berlin Sans FB" panose="020E0602020502020306" pitchFamily="34" charset="0"/>
              </a:rPr>
              <a:t>have a Facebook account?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9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per Bag, Bag, Lunch Bag, Br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869" y="3767328"/>
            <a:ext cx="2408149" cy="30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ras Demi ITC" panose="020B0805030504020804" pitchFamily="34" charset="0"/>
              </a:rPr>
              <a:t>One sample </a:t>
            </a:r>
            <a:r>
              <a:rPr lang="en-US" dirty="0" smtClean="0">
                <a:latin typeface="Eras Demi ITC" panose="020B0805030504020804" pitchFamily="34" charset="0"/>
              </a:rPr>
              <a:t>z-test</a:t>
            </a:r>
            <a:endParaRPr lang="en-US" dirty="0">
              <a:latin typeface="Eras Demi ITC" panose="020B08050305040208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Eras Demi ITC" panose="020B0805030504020804" pitchFamily="34" charset="0"/>
              </a:rPr>
              <a:t>When?</a:t>
            </a:r>
          </a:p>
          <a:p>
            <a:pPr lvl="1"/>
            <a:r>
              <a:rPr lang="en-US" dirty="0">
                <a:latin typeface="Eras Demi ITC" panose="020B0805030504020804" pitchFamily="34" charset="0"/>
              </a:rPr>
              <a:t>Proportions (or a known standard deviation)</a:t>
            </a:r>
          </a:p>
          <a:p>
            <a:pPr lvl="1"/>
            <a:r>
              <a:rPr lang="en-US" dirty="0" smtClean="0">
                <a:latin typeface="Eras Demi ITC" panose="020B0805030504020804" pitchFamily="34" charset="0"/>
              </a:rPr>
              <a:t>Comparing </a:t>
            </a:r>
            <a:r>
              <a:rPr lang="en-US" dirty="0">
                <a:latin typeface="Eras Demi ITC" panose="020B0805030504020804" pitchFamily="34" charset="0"/>
              </a:rPr>
              <a:t>a proportion of ONE variable within </a:t>
            </a:r>
            <a:r>
              <a:rPr lang="en-US" dirty="0" smtClean="0">
                <a:latin typeface="Eras Demi ITC" panose="020B0805030504020804" pitchFamily="34" charset="0"/>
              </a:rPr>
              <a:t>ONE </a:t>
            </a:r>
            <a:r>
              <a:rPr lang="en-US" dirty="0">
                <a:latin typeface="Eras Demi ITC" panose="020B0805030504020804" pitchFamily="34" charset="0"/>
              </a:rPr>
              <a:t>group</a:t>
            </a:r>
          </a:p>
          <a:p>
            <a:r>
              <a:rPr lang="en-US" dirty="0">
                <a:latin typeface="Eras Demi ITC" panose="020B0805030504020804" pitchFamily="34" charset="0"/>
              </a:rPr>
              <a:t>Conditions?</a:t>
            </a:r>
          </a:p>
          <a:p>
            <a:pPr lvl="1"/>
            <a:r>
              <a:rPr lang="en-US" dirty="0">
                <a:latin typeface="Eras Demi ITC" panose="020B0805030504020804" pitchFamily="34" charset="0"/>
              </a:rPr>
              <a:t>Random (or representative) sample</a:t>
            </a:r>
          </a:p>
          <a:p>
            <a:pPr lvl="1"/>
            <a:r>
              <a:rPr lang="en-US" dirty="0">
                <a:latin typeface="Eras Demi ITC" panose="020B0805030504020804" pitchFamily="34" charset="0"/>
              </a:rPr>
              <a:t>Less than 10% of the overall population</a:t>
            </a:r>
          </a:p>
          <a:p>
            <a:pPr lvl="1"/>
            <a:r>
              <a:rPr lang="en-US" dirty="0">
                <a:latin typeface="Eras Demi ITC" panose="020B0805030504020804" pitchFamily="34" charset="0"/>
              </a:rPr>
              <a:t>At least 10 expected successes and failures</a:t>
            </a:r>
          </a:p>
          <a:p>
            <a:r>
              <a:rPr lang="en-US" dirty="0" smtClean="0">
                <a:latin typeface="Eras Demi ITC" panose="020B0805030504020804" pitchFamily="34" charset="0"/>
              </a:rPr>
              <a:t>Example</a:t>
            </a:r>
          </a:p>
          <a:p>
            <a:pPr lvl="1"/>
            <a:r>
              <a:rPr lang="en-US" dirty="0" smtClean="0">
                <a:latin typeface="Eras Demi ITC" panose="020B0805030504020804" pitchFamily="34" charset="0"/>
              </a:rPr>
              <a:t>A recent study said that 70% of high school </a:t>
            </a:r>
            <a:br>
              <a:rPr lang="en-US" dirty="0" smtClean="0">
                <a:latin typeface="Eras Demi ITC" panose="020B0805030504020804" pitchFamily="34" charset="0"/>
              </a:rPr>
            </a:br>
            <a:r>
              <a:rPr lang="en-US" dirty="0" smtClean="0">
                <a:latin typeface="Eras Demi ITC" panose="020B0805030504020804" pitchFamily="34" charset="0"/>
              </a:rPr>
              <a:t>students bring a lunch to school.  Is that </a:t>
            </a:r>
            <a:br>
              <a:rPr lang="en-US" dirty="0" smtClean="0">
                <a:latin typeface="Eras Demi ITC" panose="020B0805030504020804" pitchFamily="34" charset="0"/>
              </a:rPr>
            </a:br>
            <a:r>
              <a:rPr lang="en-US" dirty="0" smtClean="0">
                <a:latin typeface="Eras Demi ITC" panose="020B0805030504020804" pitchFamily="34" charset="0"/>
              </a:rPr>
              <a:t>true for students at your school?</a:t>
            </a:r>
          </a:p>
          <a:p>
            <a:pPr lvl="1"/>
            <a:endParaRPr lang="en-US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rint MT Shadow" panose="04020605060303030202" pitchFamily="82" charset="0"/>
              </a:rPr>
              <a:t>One sample </a:t>
            </a:r>
            <a:r>
              <a:rPr lang="en-US" dirty="0" smtClean="0">
                <a:latin typeface="Imprint MT Shadow" panose="04020605060303030202" pitchFamily="82" charset="0"/>
              </a:rPr>
              <a:t>t-interval</a:t>
            </a:r>
            <a:endParaRPr lang="en-US" dirty="0">
              <a:latin typeface="Imprint MT Shadow" panose="04020605060303030202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Imprint MT Shadow" panose="04020605060303030202" pitchFamily="82" charset="0"/>
              </a:rPr>
              <a:t>When?</a:t>
            </a:r>
          </a:p>
          <a:p>
            <a:pPr lvl="1"/>
            <a:r>
              <a:rPr lang="en-US" dirty="0" smtClean="0">
                <a:latin typeface="Imprint MT Shadow" panose="04020605060303030202" pitchFamily="82" charset="0"/>
              </a:rPr>
              <a:t>Quantitative Data (units)</a:t>
            </a:r>
          </a:p>
          <a:p>
            <a:pPr lvl="1"/>
            <a:r>
              <a:rPr lang="en-US" dirty="0" smtClean="0">
                <a:latin typeface="Imprint MT Shadow" panose="04020605060303030202" pitchFamily="82" charset="0"/>
              </a:rPr>
              <a:t>Looking for an estimate for one group</a:t>
            </a:r>
            <a:endParaRPr lang="en-US" dirty="0">
              <a:latin typeface="Imprint MT Shadow" panose="04020605060303030202" pitchFamily="82" charset="0"/>
            </a:endParaRPr>
          </a:p>
          <a:p>
            <a:r>
              <a:rPr lang="en-US" dirty="0" smtClean="0">
                <a:latin typeface="Imprint MT Shadow" panose="04020605060303030202" pitchFamily="82" charset="0"/>
              </a:rPr>
              <a:t>Conditions?</a:t>
            </a:r>
          </a:p>
          <a:p>
            <a:pPr lvl="1"/>
            <a:r>
              <a:rPr lang="en-US" dirty="0" smtClean="0">
                <a:latin typeface="Imprint MT Shadow" panose="04020605060303030202" pitchFamily="82" charset="0"/>
              </a:rPr>
              <a:t>Random (or representative) sample</a:t>
            </a:r>
          </a:p>
          <a:p>
            <a:pPr lvl="1"/>
            <a:r>
              <a:rPr lang="en-US" dirty="0" smtClean="0">
                <a:latin typeface="Imprint MT Shadow" panose="04020605060303030202" pitchFamily="82" charset="0"/>
              </a:rPr>
              <a:t>Less than 10% of population</a:t>
            </a:r>
          </a:p>
          <a:p>
            <a:pPr lvl="1"/>
            <a:r>
              <a:rPr lang="en-US" dirty="0" smtClean="0">
                <a:latin typeface="Imprint MT Shadow" panose="04020605060303030202" pitchFamily="82" charset="0"/>
              </a:rPr>
              <a:t>At least 30 in the sample</a:t>
            </a:r>
          </a:p>
          <a:p>
            <a:pPr lvl="1"/>
            <a:r>
              <a:rPr lang="en-US" dirty="0" smtClean="0">
                <a:latin typeface="Imprint MT Shadow" panose="04020605060303030202" pitchFamily="82" charset="0"/>
              </a:rPr>
              <a:t>Nearly normal distribution</a:t>
            </a:r>
            <a:endParaRPr lang="en-US" dirty="0">
              <a:latin typeface="Imprint MT Shadow" panose="04020605060303030202" pitchFamily="82" charset="0"/>
            </a:endParaRPr>
          </a:p>
          <a:p>
            <a:r>
              <a:rPr lang="en-US" dirty="0" smtClean="0">
                <a:latin typeface="Imprint MT Shadow" panose="04020605060303030202" pitchFamily="82" charset="0"/>
              </a:rPr>
              <a:t>Example</a:t>
            </a:r>
          </a:p>
          <a:p>
            <a:pPr lvl="1"/>
            <a:r>
              <a:rPr lang="en-US" dirty="0" smtClean="0">
                <a:latin typeface="Imprint MT Shadow" panose="04020605060303030202" pitchFamily="82" charset="0"/>
              </a:rPr>
              <a:t>How long do teens typically spend brushing their teeth?</a:t>
            </a:r>
            <a:endParaRPr lang="en-US" dirty="0">
              <a:latin typeface="Imprint MT Shadow" panose="04020605060303030202" pitchFamily="82" charset="0"/>
            </a:endParaRPr>
          </a:p>
        </p:txBody>
      </p:sp>
      <p:pic>
        <p:nvPicPr>
          <p:cNvPr id="5122" name="Picture 2" descr="Toothbrush, Toothpaste, Hygiene, Dental, Care,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1980">
            <a:off x="5884879" y="456416"/>
            <a:ext cx="3592666" cy="179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0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One sample </a:t>
            </a:r>
            <a:r>
              <a:rPr lang="en-US" dirty="0" smtClean="0">
                <a:latin typeface="Century Gothic" panose="020B0502020202020204" pitchFamily="34" charset="0"/>
              </a:rPr>
              <a:t>t-test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When?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Quantitative Data (units)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Comparing to </a:t>
            </a:r>
            <a:r>
              <a:rPr lang="en-US" dirty="0">
                <a:latin typeface="Century Gothic" panose="020B0502020202020204" pitchFamily="34" charset="0"/>
              </a:rPr>
              <a:t>an estimate for one group</a:t>
            </a:r>
          </a:p>
          <a:p>
            <a:r>
              <a:rPr lang="en-US" dirty="0">
                <a:latin typeface="Century Gothic" panose="020B0502020202020204" pitchFamily="34" charset="0"/>
              </a:rPr>
              <a:t>Conditions?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Random (or representative) sample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Less than 10% of population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At least 30 in the </a:t>
            </a:r>
            <a:r>
              <a:rPr lang="en-US" dirty="0" smtClean="0">
                <a:latin typeface="Century Gothic" panose="020B0502020202020204" pitchFamily="34" charset="0"/>
              </a:rPr>
              <a:t>sample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Nearly normal distribution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Example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According to a recent survey, a typical teenager has 38 contacts stored in his/her phone.  Is this true at your school?</a:t>
            </a:r>
          </a:p>
        </p:txBody>
      </p:sp>
      <p:pic>
        <p:nvPicPr>
          <p:cNvPr id="6146" name="Picture 2" descr="Call, Calling, Cell, Cellphone, Cellular, Communic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6" y="1"/>
            <a:ext cx="1609344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ite Male, 3D Model, Isolated, 3D, Model, Full B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61" y="1123918"/>
            <a:ext cx="3329369" cy="332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46037"/>
            <a:ext cx="7886700" cy="1325563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Two sample z-interval for </a:t>
            </a:r>
            <a:r>
              <a:rPr lang="en-US" i="1" dirty="0">
                <a:latin typeface="Gill Sans MT" panose="020B0502020104020203" pitchFamily="34" charset="0"/>
              </a:rPr>
              <a:t>p</a:t>
            </a:r>
            <a:r>
              <a:rPr lang="en-US" i="1" baseline="-25000" dirty="0">
                <a:latin typeface="Gill Sans MT" panose="020B0502020104020203" pitchFamily="34" charset="0"/>
              </a:rPr>
              <a:t>1</a:t>
            </a:r>
            <a:r>
              <a:rPr lang="en-US" i="1" dirty="0">
                <a:latin typeface="Gill Sans MT" panose="020B0502020104020203" pitchFamily="34" charset="0"/>
              </a:rPr>
              <a:t>-p</a:t>
            </a:r>
            <a:r>
              <a:rPr lang="en-US" i="1" baseline="-25000" dirty="0"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When?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Proportions (or known standard deviation)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Looking for an estimate of difference in percent between two groups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Conditions?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EACH group random or representative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EACH group no more than 10% of entire population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EACH group expected at least 10 successes and 10 failures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Groups independent of each other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Example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What is the approximate difference in graduation rate between students of color and white students?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00901"/>
            <a:ext cx="7886700" cy="1325563"/>
          </a:xfrm>
        </p:spPr>
        <p:txBody>
          <a:bodyPr/>
          <a:lstStyle/>
          <a:p>
            <a:r>
              <a:rPr lang="en-US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Two sample z-test for </a:t>
            </a:r>
            <a:r>
              <a:rPr lang="en-US" i="1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p</a:t>
            </a:r>
            <a:r>
              <a:rPr lang="en-US" i="1" baseline="-25000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1</a:t>
            </a:r>
            <a:r>
              <a:rPr lang="en-US" i="1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-p</a:t>
            </a:r>
            <a:r>
              <a:rPr lang="en-US" i="1" baseline="-25000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426464"/>
            <a:ext cx="7886700" cy="47504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When?</a:t>
            </a:r>
          </a:p>
          <a:p>
            <a:pPr lvl="1"/>
            <a:r>
              <a:rPr lang="en-US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Proportions (or known standard deviation)</a:t>
            </a:r>
          </a:p>
          <a:p>
            <a:pPr lvl="1"/>
            <a:r>
              <a:rPr lang="en-US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Determining if there is a difference (or what kind of difference) between two groups</a:t>
            </a:r>
            <a:endParaRPr lang="en-US" dirty="0"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  <a:p>
            <a:r>
              <a:rPr lang="en-US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Conditions?</a:t>
            </a:r>
          </a:p>
          <a:p>
            <a:pPr lvl="1"/>
            <a:r>
              <a:rPr lang="en-US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EACH group random or representative</a:t>
            </a:r>
          </a:p>
          <a:p>
            <a:pPr lvl="1"/>
            <a:r>
              <a:rPr lang="en-US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EACH group no more than 10% of entire population</a:t>
            </a:r>
          </a:p>
          <a:p>
            <a:pPr lvl="1"/>
            <a:r>
              <a:rPr lang="en-US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EACH group expected at least 10 successes and 10 failures</a:t>
            </a:r>
          </a:p>
          <a:p>
            <a:pPr lvl="1"/>
            <a:r>
              <a:rPr lang="en-US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Groups independent of each </a:t>
            </a:r>
            <a:r>
              <a:rPr lang="en-US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other</a:t>
            </a:r>
            <a:endParaRPr lang="en-US" dirty="0"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  <a:p>
            <a:r>
              <a:rPr lang="en-US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Example</a:t>
            </a:r>
          </a:p>
          <a:p>
            <a:pPr lvl="1"/>
            <a:r>
              <a:rPr lang="en-US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Who is more likely to own an iPhone, middle school girls or middle school boys?</a:t>
            </a:r>
            <a:endParaRPr lang="en-US" dirty="0"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pic>
        <p:nvPicPr>
          <p:cNvPr id="8194" name="Picture 2" descr="Apple Iphone, Android Os, Touchscreen, Water Resist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8892" y="100901"/>
            <a:ext cx="1043450" cy="207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48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>
                <a:latin typeface="High Tower Text" panose="02040502050506030303" pitchFamily="18" charset="0"/>
              </a:rPr>
              <a:t>Two sample t-interval for </a:t>
            </a:r>
            <a:r>
              <a:rPr lang="el-GR" i="1" dirty="0"/>
              <a:t>μ</a:t>
            </a:r>
            <a:r>
              <a:rPr lang="en-US" i="1" baseline="-25000" dirty="0">
                <a:latin typeface="High Tower Text" panose="02040502050506030303" pitchFamily="18" charset="0"/>
              </a:rPr>
              <a:t>1</a:t>
            </a:r>
            <a:r>
              <a:rPr lang="en-US" i="1" dirty="0">
                <a:latin typeface="High Tower Text" panose="02040502050506030303" pitchFamily="18" charset="0"/>
              </a:rPr>
              <a:t>-</a:t>
            </a:r>
            <a:r>
              <a:rPr lang="el-GR" i="1" dirty="0"/>
              <a:t>μ</a:t>
            </a:r>
            <a:r>
              <a:rPr lang="en-US" i="1" baseline="-25000" dirty="0">
                <a:latin typeface="High Tower Text" panose="02040502050506030303" pitchFamily="18" charset="0"/>
              </a:rPr>
              <a:t>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7175" y="1124394"/>
            <a:ext cx="7886700" cy="558730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>When?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Quantitative Data – units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Comparing the difference between two independent groups (may or may not have different quantities)</a:t>
            </a:r>
            <a:endParaRPr lang="en-US" dirty="0">
              <a:latin typeface="High Tower Text" panose="02040502050506030303" pitchFamily="18" charset="0"/>
            </a:endParaRPr>
          </a:p>
          <a:p>
            <a:r>
              <a:rPr lang="en-US" dirty="0" smtClean="0">
                <a:latin typeface="High Tower Text" panose="02040502050506030303" pitchFamily="18" charset="0"/>
              </a:rPr>
              <a:t>Conditions?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BOTH groups Random (or representative) of population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BOTH groups less than 10% of population(s)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At least 30 in sample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BOTH groups – nearly normal distribution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Independent Groups</a:t>
            </a:r>
            <a:endParaRPr lang="en-US" dirty="0">
              <a:latin typeface="High Tower Text" panose="02040502050506030303" pitchFamily="18" charset="0"/>
            </a:endParaRPr>
          </a:p>
          <a:p>
            <a:r>
              <a:rPr lang="en-US" dirty="0" smtClean="0">
                <a:latin typeface="High Tower Text" panose="02040502050506030303" pitchFamily="18" charset="0"/>
              </a:rPr>
              <a:t>Example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What is the approximate grade difference between AP Stats students in the 2017-18 school year with this school year?</a:t>
            </a:r>
          </a:p>
        </p:txBody>
      </p:sp>
      <p:pic>
        <p:nvPicPr>
          <p:cNvPr id="9218" name="Picture 2" descr="Student, Teenager, Book, Learning, Study, Schoolgir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574038" cy="260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SMARTInkShape-Group39"/>
          <p:cNvGrpSpPr/>
          <p:nvPr/>
        </p:nvGrpSpPr>
        <p:grpSpPr>
          <a:xfrm>
            <a:off x="3804049" y="3957093"/>
            <a:ext cx="973335" cy="338088"/>
            <a:chOff x="3804049" y="3957093"/>
            <a:chExt cx="973335" cy="338088"/>
          </a:xfrm>
        </p:grpSpPr>
        <p:sp>
          <p:nvSpPr>
            <p:cNvPr id="2" name="SMARTInkShape-161"/>
            <p:cNvSpPr/>
            <p:nvPr>
              <p:custDataLst>
                <p:tags r:id="rId1"/>
              </p:custDataLst>
            </p:nvPr>
          </p:nvSpPr>
          <p:spPr>
            <a:xfrm>
              <a:off x="3804049" y="3964781"/>
              <a:ext cx="71436" cy="330400"/>
            </a:xfrm>
            <a:custGeom>
              <a:avLst/>
              <a:gdLst/>
              <a:ahLst/>
              <a:cxnLst/>
              <a:rect l="0" t="0" r="0" b="0"/>
              <a:pathLst>
                <a:path w="71436" h="330400">
                  <a:moveTo>
                    <a:pt x="62506" y="0"/>
                  </a:moveTo>
                  <a:lnTo>
                    <a:pt x="62506" y="0"/>
                  </a:lnTo>
                  <a:lnTo>
                    <a:pt x="54817" y="0"/>
                  </a:lnTo>
                  <a:lnTo>
                    <a:pt x="40306" y="13303"/>
                  </a:lnTo>
                  <a:lnTo>
                    <a:pt x="37756" y="18480"/>
                  </a:lnTo>
                  <a:lnTo>
                    <a:pt x="22450" y="60938"/>
                  </a:lnTo>
                  <a:lnTo>
                    <a:pt x="10288" y="104584"/>
                  </a:lnTo>
                  <a:lnTo>
                    <a:pt x="6887" y="113620"/>
                  </a:lnTo>
                  <a:lnTo>
                    <a:pt x="3060" y="121935"/>
                  </a:lnTo>
                  <a:lnTo>
                    <a:pt x="78" y="166579"/>
                  </a:lnTo>
                  <a:lnTo>
                    <a:pt x="0" y="208270"/>
                  </a:lnTo>
                  <a:lnTo>
                    <a:pt x="991" y="220349"/>
                  </a:lnTo>
                  <a:lnTo>
                    <a:pt x="14819" y="261852"/>
                  </a:lnTo>
                  <a:lnTo>
                    <a:pt x="18583" y="282505"/>
                  </a:lnTo>
                  <a:lnTo>
                    <a:pt x="24872" y="294626"/>
                  </a:lnTo>
                  <a:lnTo>
                    <a:pt x="25511" y="297621"/>
                  </a:lnTo>
                  <a:lnTo>
                    <a:pt x="31149" y="306575"/>
                  </a:lnTo>
                  <a:lnTo>
                    <a:pt x="36332" y="309889"/>
                  </a:lnTo>
                  <a:lnTo>
                    <a:pt x="39104" y="310772"/>
                  </a:lnTo>
                  <a:lnTo>
                    <a:pt x="40952" y="312353"/>
                  </a:lnTo>
                  <a:lnTo>
                    <a:pt x="43004" y="316756"/>
                  </a:lnTo>
                  <a:lnTo>
                    <a:pt x="44544" y="318327"/>
                  </a:lnTo>
                  <a:lnTo>
                    <a:pt x="62674" y="328353"/>
                  </a:lnTo>
                  <a:lnTo>
                    <a:pt x="71435" y="3303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62"/>
            <p:cNvSpPr/>
            <p:nvPr>
              <p:custDataLst>
                <p:tags r:id="rId2"/>
              </p:custDataLst>
            </p:nvPr>
          </p:nvSpPr>
          <p:spPr>
            <a:xfrm>
              <a:off x="3973711" y="4089807"/>
              <a:ext cx="142876" cy="178548"/>
            </a:xfrm>
            <a:custGeom>
              <a:avLst/>
              <a:gdLst/>
              <a:ahLst/>
              <a:cxnLst/>
              <a:rect l="0" t="0" r="0" b="0"/>
              <a:pathLst>
                <a:path w="142876" h="178548">
                  <a:moveTo>
                    <a:pt x="0" y="107146"/>
                  </a:moveTo>
                  <a:lnTo>
                    <a:pt x="0" y="107146"/>
                  </a:lnTo>
                  <a:lnTo>
                    <a:pt x="16609" y="107146"/>
                  </a:lnTo>
                  <a:lnTo>
                    <a:pt x="25438" y="99457"/>
                  </a:lnTo>
                  <a:lnTo>
                    <a:pt x="33651" y="97469"/>
                  </a:lnTo>
                  <a:lnTo>
                    <a:pt x="53631" y="82785"/>
                  </a:lnTo>
                  <a:lnTo>
                    <a:pt x="59555" y="80444"/>
                  </a:lnTo>
                  <a:lnTo>
                    <a:pt x="83344" y="59408"/>
                  </a:lnTo>
                  <a:lnTo>
                    <a:pt x="86651" y="53518"/>
                  </a:lnTo>
                  <a:lnTo>
                    <a:pt x="89113" y="47592"/>
                  </a:lnTo>
                  <a:lnTo>
                    <a:pt x="105792" y="28175"/>
                  </a:lnTo>
                  <a:lnTo>
                    <a:pt x="107879" y="19925"/>
                  </a:lnTo>
                  <a:lnTo>
                    <a:pt x="114809" y="10565"/>
                  </a:lnTo>
                  <a:lnTo>
                    <a:pt x="114243" y="10016"/>
                  </a:lnTo>
                  <a:lnTo>
                    <a:pt x="110967" y="9407"/>
                  </a:lnTo>
                  <a:lnTo>
                    <a:pt x="109697" y="8252"/>
                  </a:lnTo>
                  <a:lnTo>
                    <a:pt x="107491" y="1274"/>
                  </a:lnTo>
                  <a:lnTo>
                    <a:pt x="104659" y="560"/>
                  </a:lnTo>
                  <a:lnTo>
                    <a:pt x="85909" y="0"/>
                  </a:lnTo>
                  <a:lnTo>
                    <a:pt x="84061" y="989"/>
                  </a:lnTo>
                  <a:lnTo>
                    <a:pt x="82830" y="2640"/>
                  </a:lnTo>
                  <a:lnTo>
                    <a:pt x="82009" y="4733"/>
                  </a:lnTo>
                  <a:lnTo>
                    <a:pt x="80470" y="6129"/>
                  </a:lnTo>
                  <a:lnTo>
                    <a:pt x="70870" y="11014"/>
                  </a:lnTo>
                  <a:lnTo>
                    <a:pt x="50568" y="29878"/>
                  </a:lnTo>
                  <a:lnTo>
                    <a:pt x="47280" y="35763"/>
                  </a:lnTo>
                  <a:lnTo>
                    <a:pt x="40428" y="52366"/>
                  </a:lnTo>
                  <a:lnTo>
                    <a:pt x="21755" y="78128"/>
                  </a:lnTo>
                  <a:lnTo>
                    <a:pt x="17209" y="103320"/>
                  </a:lnTo>
                  <a:lnTo>
                    <a:pt x="11824" y="113840"/>
                  </a:lnTo>
                  <a:lnTo>
                    <a:pt x="10216" y="123681"/>
                  </a:lnTo>
                  <a:lnTo>
                    <a:pt x="12147" y="132023"/>
                  </a:lnTo>
                  <a:lnTo>
                    <a:pt x="15321" y="139039"/>
                  </a:lnTo>
                  <a:lnTo>
                    <a:pt x="18629" y="157673"/>
                  </a:lnTo>
                  <a:lnTo>
                    <a:pt x="26934" y="169464"/>
                  </a:lnTo>
                  <a:lnTo>
                    <a:pt x="31153" y="173869"/>
                  </a:lnTo>
                  <a:lnTo>
                    <a:pt x="36335" y="176488"/>
                  </a:lnTo>
                  <a:lnTo>
                    <a:pt x="53632" y="178399"/>
                  </a:lnTo>
                  <a:lnTo>
                    <a:pt x="65495" y="178547"/>
                  </a:lnTo>
                  <a:lnTo>
                    <a:pt x="71442" y="175921"/>
                  </a:lnTo>
                  <a:lnTo>
                    <a:pt x="74417" y="173832"/>
                  </a:lnTo>
                  <a:lnTo>
                    <a:pt x="88085" y="170892"/>
                  </a:lnTo>
                  <a:lnTo>
                    <a:pt x="103353" y="168906"/>
                  </a:lnTo>
                  <a:lnTo>
                    <a:pt x="115922" y="162634"/>
                  </a:lnTo>
                  <a:lnTo>
                    <a:pt x="142875" y="1517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63"/>
            <p:cNvSpPr/>
            <p:nvPr>
              <p:custDataLst>
                <p:tags r:id="rId3"/>
              </p:custDataLst>
            </p:nvPr>
          </p:nvSpPr>
          <p:spPr>
            <a:xfrm>
              <a:off x="4161235" y="4098727"/>
              <a:ext cx="160735" cy="133946"/>
            </a:xfrm>
            <a:custGeom>
              <a:avLst/>
              <a:gdLst/>
              <a:ahLst/>
              <a:cxnLst/>
              <a:rect l="0" t="0" r="0" b="0"/>
              <a:pathLst>
                <a:path w="160735" h="133946">
                  <a:moveTo>
                    <a:pt x="80367" y="0"/>
                  </a:moveTo>
                  <a:lnTo>
                    <a:pt x="80367" y="0"/>
                  </a:lnTo>
                  <a:lnTo>
                    <a:pt x="50478" y="0"/>
                  </a:lnTo>
                  <a:lnTo>
                    <a:pt x="44593" y="2645"/>
                  </a:lnTo>
                  <a:lnTo>
                    <a:pt x="41635" y="4740"/>
                  </a:lnTo>
                  <a:lnTo>
                    <a:pt x="38348" y="9713"/>
                  </a:lnTo>
                  <a:lnTo>
                    <a:pt x="35894" y="15230"/>
                  </a:lnTo>
                  <a:lnTo>
                    <a:pt x="11526" y="44654"/>
                  </a:lnTo>
                  <a:lnTo>
                    <a:pt x="9091" y="50603"/>
                  </a:lnTo>
                  <a:lnTo>
                    <a:pt x="3134" y="59532"/>
                  </a:lnTo>
                  <a:lnTo>
                    <a:pt x="928" y="68461"/>
                  </a:lnTo>
                  <a:lnTo>
                    <a:pt x="1" y="113109"/>
                  </a:lnTo>
                  <a:lnTo>
                    <a:pt x="0" y="123251"/>
                  </a:lnTo>
                  <a:lnTo>
                    <a:pt x="7688" y="132548"/>
                  </a:lnTo>
                  <a:lnTo>
                    <a:pt x="11024" y="133324"/>
                  </a:lnTo>
                  <a:lnTo>
                    <a:pt x="21249" y="133822"/>
                  </a:lnTo>
                  <a:lnTo>
                    <a:pt x="23096" y="132871"/>
                  </a:lnTo>
                  <a:lnTo>
                    <a:pt x="24327" y="131244"/>
                  </a:lnTo>
                  <a:lnTo>
                    <a:pt x="25147" y="129168"/>
                  </a:lnTo>
                  <a:lnTo>
                    <a:pt x="26687" y="127784"/>
                  </a:lnTo>
                  <a:lnTo>
                    <a:pt x="36286" y="122916"/>
                  </a:lnTo>
                  <a:lnTo>
                    <a:pt x="50676" y="110848"/>
                  </a:lnTo>
                  <a:lnTo>
                    <a:pt x="56587" y="108797"/>
                  </a:lnTo>
                  <a:lnTo>
                    <a:pt x="58561" y="107257"/>
                  </a:lnTo>
                  <a:lnTo>
                    <a:pt x="76644" y="77131"/>
                  </a:lnTo>
                  <a:lnTo>
                    <a:pt x="80256" y="66289"/>
                  </a:lnTo>
                  <a:lnTo>
                    <a:pt x="86176" y="56793"/>
                  </a:lnTo>
                  <a:lnTo>
                    <a:pt x="89364" y="47695"/>
                  </a:lnTo>
                  <a:lnTo>
                    <a:pt x="95159" y="38715"/>
                  </a:lnTo>
                  <a:lnTo>
                    <a:pt x="97317" y="29771"/>
                  </a:lnTo>
                  <a:lnTo>
                    <a:pt x="98226" y="36"/>
                  </a:lnTo>
                  <a:lnTo>
                    <a:pt x="98226" y="44664"/>
                  </a:lnTo>
                  <a:lnTo>
                    <a:pt x="98226" y="74414"/>
                  </a:lnTo>
                  <a:lnTo>
                    <a:pt x="100872" y="80367"/>
                  </a:lnTo>
                  <a:lnTo>
                    <a:pt x="104363" y="86320"/>
                  </a:lnTo>
                  <a:lnTo>
                    <a:pt x="106604" y="98226"/>
                  </a:lnTo>
                  <a:lnTo>
                    <a:pt x="106787" y="101203"/>
                  </a:lnTo>
                  <a:lnTo>
                    <a:pt x="107903" y="103187"/>
                  </a:lnTo>
                  <a:lnTo>
                    <a:pt x="109638" y="104510"/>
                  </a:lnTo>
                  <a:lnTo>
                    <a:pt x="111787" y="105392"/>
                  </a:lnTo>
                  <a:lnTo>
                    <a:pt x="113220" y="106972"/>
                  </a:lnTo>
                  <a:lnTo>
                    <a:pt x="118165" y="116637"/>
                  </a:lnTo>
                  <a:lnTo>
                    <a:pt x="120449" y="119430"/>
                  </a:lnTo>
                  <a:lnTo>
                    <a:pt x="125631" y="122533"/>
                  </a:lnTo>
                  <a:lnTo>
                    <a:pt x="128402" y="123360"/>
                  </a:lnTo>
                  <a:lnTo>
                    <a:pt x="130250" y="124904"/>
                  </a:lnTo>
                  <a:lnTo>
                    <a:pt x="132303" y="129265"/>
                  </a:lnTo>
                  <a:lnTo>
                    <a:pt x="133842" y="130825"/>
                  </a:lnTo>
                  <a:lnTo>
                    <a:pt x="138199" y="132558"/>
                  </a:lnTo>
                  <a:lnTo>
                    <a:pt x="160734" y="1339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64"/>
            <p:cNvSpPr/>
            <p:nvPr>
              <p:custDataLst>
                <p:tags r:id="rId4"/>
              </p:custDataLst>
            </p:nvPr>
          </p:nvSpPr>
          <p:spPr>
            <a:xfrm>
              <a:off x="4339861" y="4089797"/>
              <a:ext cx="89265" cy="116084"/>
            </a:xfrm>
            <a:custGeom>
              <a:avLst/>
              <a:gdLst/>
              <a:ahLst/>
              <a:cxnLst/>
              <a:rect l="0" t="0" r="0" b="0"/>
              <a:pathLst>
                <a:path w="89265" h="116084">
                  <a:moveTo>
                    <a:pt x="53545" y="0"/>
                  </a:moveTo>
                  <a:lnTo>
                    <a:pt x="53545" y="0"/>
                  </a:lnTo>
                  <a:lnTo>
                    <a:pt x="45857" y="0"/>
                  </a:lnTo>
                  <a:lnTo>
                    <a:pt x="32296" y="12429"/>
                  </a:lnTo>
                  <a:lnTo>
                    <a:pt x="29218" y="18091"/>
                  </a:lnTo>
                  <a:lnTo>
                    <a:pt x="28398" y="20990"/>
                  </a:lnTo>
                  <a:lnTo>
                    <a:pt x="26858" y="22923"/>
                  </a:lnTo>
                  <a:lnTo>
                    <a:pt x="20943" y="26636"/>
                  </a:lnTo>
                  <a:lnTo>
                    <a:pt x="10941" y="44813"/>
                  </a:lnTo>
                  <a:lnTo>
                    <a:pt x="8174" y="59553"/>
                  </a:lnTo>
                  <a:lnTo>
                    <a:pt x="1882" y="71442"/>
                  </a:lnTo>
                  <a:lnTo>
                    <a:pt x="0" y="96463"/>
                  </a:lnTo>
                  <a:lnTo>
                    <a:pt x="9644" y="107872"/>
                  </a:lnTo>
                  <a:lnTo>
                    <a:pt x="13528" y="111774"/>
                  </a:lnTo>
                  <a:lnTo>
                    <a:pt x="18563" y="114169"/>
                  </a:lnTo>
                  <a:lnTo>
                    <a:pt x="39917" y="116052"/>
                  </a:lnTo>
                  <a:lnTo>
                    <a:pt x="56632" y="116083"/>
                  </a:lnTo>
                  <a:lnTo>
                    <a:pt x="62524" y="113439"/>
                  </a:lnTo>
                  <a:lnTo>
                    <a:pt x="89264" y="9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65"/>
            <p:cNvSpPr/>
            <p:nvPr>
              <p:custDataLst>
                <p:tags r:id="rId5"/>
              </p:custDataLst>
            </p:nvPr>
          </p:nvSpPr>
          <p:spPr>
            <a:xfrm>
              <a:off x="4464847" y="3991570"/>
              <a:ext cx="53576" cy="241103"/>
            </a:xfrm>
            <a:custGeom>
              <a:avLst/>
              <a:gdLst/>
              <a:ahLst/>
              <a:cxnLst/>
              <a:rect l="0" t="0" r="0" b="0"/>
              <a:pathLst>
                <a:path w="53576" h="241103">
                  <a:moveTo>
                    <a:pt x="8926" y="0"/>
                  </a:moveTo>
                  <a:lnTo>
                    <a:pt x="8926" y="0"/>
                  </a:lnTo>
                  <a:lnTo>
                    <a:pt x="105" y="0"/>
                  </a:lnTo>
                  <a:lnTo>
                    <a:pt x="0" y="13303"/>
                  </a:lnTo>
                  <a:lnTo>
                    <a:pt x="2644" y="18480"/>
                  </a:lnTo>
                  <a:lnTo>
                    <a:pt x="6134" y="24088"/>
                  </a:lnTo>
                  <a:lnTo>
                    <a:pt x="8375" y="35773"/>
                  </a:lnTo>
                  <a:lnTo>
                    <a:pt x="9846" y="56746"/>
                  </a:lnTo>
                  <a:lnTo>
                    <a:pt x="15980" y="73533"/>
                  </a:lnTo>
                  <a:lnTo>
                    <a:pt x="20337" y="100272"/>
                  </a:lnTo>
                  <a:lnTo>
                    <a:pt x="24875" y="116692"/>
                  </a:lnTo>
                  <a:lnTo>
                    <a:pt x="27526" y="139795"/>
                  </a:lnTo>
                  <a:lnTo>
                    <a:pt x="33804" y="161302"/>
                  </a:lnTo>
                  <a:lnTo>
                    <a:pt x="36456" y="183446"/>
                  </a:lnTo>
                  <a:lnTo>
                    <a:pt x="42733" y="196236"/>
                  </a:lnTo>
                  <a:lnTo>
                    <a:pt x="45385" y="211308"/>
                  </a:lnTo>
                  <a:lnTo>
                    <a:pt x="51663" y="223237"/>
                  </a:lnTo>
                  <a:lnTo>
                    <a:pt x="53575" y="2411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66"/>
            <p:cNvSpPr/>
            <p:nvPr>
              <p:custDataLst>
                <p:tags r:id="rId6"/>
              </p:custDataLst>
            </p:nvPr>
          </p:nvSpPr>
          <p:spPr>
            <a:xfrm>
              <a:off x="4509492" y="4116587"/>
              <a:ext cx="125017" cy="133945"/>
            </a:xfrm>
            <a:custGeom>
              <a:avLst/>
              <a:gdLst/>
              <a:ahLst/>
              <a:cxnLst/>
              <a:rect l="0" t="0" r="0" b="0"/>
              <a:pathLst>
                <a:path w="125017" h="133945">
                  <a:moveTo>
                    <a:pt x="0" y="26788"/>
                  </a:moveTo>
                  <a:lnTo>
                    <a:pt x="0" y="26788"/>
                  </a:lnTo>
                  <a:lnTo>
                    <a:pt x="0" y="13485"/>
                  </a:lnTo>
                  <a:lnTo>
                    <a:pt x="992" y="11966"/>
                  </a:lnTo>
                  <a:lnTo>
                    <a:pt x="2646" y="10953"/>
                  </a:lnTo>
                  <a:lnTo>
                    <a:pt x="9714" y="9529"/>
                  </a:lnTo>
                  <a:lnTo>
                    <a:pt x="12429" y="9329"/>
                  </a:lnTo>
                  <a:lnTo>
                    <a:pt x="14239" y="8203"/>
                  </a:lnTo>
                  <a:lnTo>
                    <a:pt x="15446" y="6461"/>
                  </a:lnTo>
                  <a:lnTo>
                    <a:pt x="16250" y="4307"/>
                  </a:lnTo>
                  <a:lnTo>
                    <a:pt x="17779" y="2871"/>
                  </a:lnTo>
                  <a:lnTo>
                    <a:pt x="22123" y="1275"/>
                  </a:lnTo>
                  <a:lnTo>
                    <a:pt x="65488" y="2"/>
                  </a:lnTo>
                  <a:lnTo>
                    <a:pt x="74415" y="0"/>
                  </a:lnTo>
                  <a:lnTo>
                    <a:pt x="80368" y="2645"/>
                  </a:lnTo>
                  <a:lnTo>
                    <a:pt x="86321" y="6136"/>
                  </a:lnTo>
                  <a:lnTo>
                    <a:pt x="95250" y="9093"/>
                  </a:lnTo>
                  <a:lnTo>
                    <a:pt x="101203" y="13301"/>
                  </a:lnTo>
                  <a:lnTo>
                    <a:pt x="104511" y="18479"/>
                  </a:lnTo>
                  <a:lnTo>
                    <a:pt x="105393" y="21248"/>
                  </a:lnTo>
                  <a:lnTo>
                    <a:pt x="106973" y="23095"/>
                  </a:lnTo>
                  <a:lnTo>
                    <a:pt x="111374" y="25147"/>
                  </a:lnTo>
                  <a:lnTo>
                    <a:pt x="112945" y="26686"/>
                  </a:lnTo>
                  <a:lnTo>
                    <a:pt x="121947" y="42915"/>
                  </a:lnTo>
                  <a:lnTo>
                    <a:pt x="124992" y="86249"/>
                  </a:lnTo>
                  <a:lnTo>
                    <a:pt x="125016" y="130169"/>
                  </a:lnTo>
                  <a:lnTo>
                    <a:pt x="125016" y="133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67"/>
            <p:cNvSpPr/>
            <p:nvPr>
              <p:custDataLst>
                <p:tags r:id="rId7"/>
              </p:custDataLst>
            </p:nvPr>
          </p:nvSpPr>
          <p:spPr>
            <a:xfrm>
              <a:off x="4625610" y="3957093"/>
              <a:ext cx="151774" cy="302369"/>
            </a:xfrm>
            <a:custGeom>
              <a:avLst/>
              <a:gdLst/>
              <a:ahLst/>
              <a:cxnLst/>
              <a:rect l="0" t="0" r="0" b="0"/>
              <a:pathLst>
                <a:path w="151774" h="302369">
                  <a:moveTo>
                    <a:pt x="8898" y="7688"/>
                  </a:moveTo>
                  <a:lnTo>
                    <a:pt x="8898" y="7688"/>
                  </a:lnTo>
                  <a:lnTo>
                    <a:pt x="1209" y="7688"/>
                  </a:lnTo>
                  <a:lnTo>
                    <a:pt x="796" y="6696"/>
                  </a:lnTo>
                  <a:lnTo>
                    <a:pt x="77" y="0"/>
                  </a:lnTo>
                  <a:lnTo>
                    <a:pt x="0" y="3867"/>
                  </a:lnTo>
                  <a:lnTo>
                    <a:pt x="982" y="5140"/>
                  </a:lnTo>
                  <a:lnTo>
                    <a:pt x="7660" y="7353"/>
                  </a:lnTo>
                  <a:lnTo>
                    <a:pt x="13271" y="7589"/>
                  </a:lnTo>
                  <a:lnTo>
                    <a:pt x="18448" y="10290"/>
                  </a:lnTo>
                  <a:lnTo>
                    <a:pt x="62477" y="52343"/>
                  </a:lnTo>
                  <a:lnTo>
                    <a:pt x="97643" y="90150"/>
                  </a:lnTo>
                  <a:lnTo>
                    <a:pt x="124969" y="133310"/>
                  </a:lnTo>
                  <a:lnTo>
                    <a:pt x="129938" y="144879"/>
                  </a:lnTo>
                  <a:lnTo>
                    <a:pt x="140749" y="186298"/>
                  </a:lnTo>
                  <a:lnTo>
                    <a:pt x="144868" y="204146"/>
                  </a:lnTo>
                  <a:lnTo>
                    <a:pt x="149727" y="222002"/>
                  </a:lnTo>
                  <a:lnTo>
                    <a:pt x="151653" y="263673"/>
                  </a:lnTo>
                  <a:lnTo>
                    <a:pt x="151773" y="3023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5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27382"/>
            <a:ext cx="7886700" cy="1325563"/>
          </a:xfrm>
        </p:spPr>
        <p:txBody>
          <a:bodyPr/>
          <a:lstStyle/>
          <a:p>
            <a:r>
              <a:rPr lang="en-US" dirty="0">
                <a:latin typeface="Californian FB" panose="0207040306080B030204" pitchFamily="18" charset="0"/>
              </a:rPr>
              <a:t>Two sample t-test for </a:t>
            </a:r>
            <a:r>
              <a:rPr lang="el-GR" i="1" dirty="0"/>
              <a:t>μ</a:t>
            </a:r>
            <a:r>
              <a:rPr lang="en-US" i="1" baseline="-25000" dirty="0">
                <a:latin typeface="Californian FB" panose="0207040306080B030204" pitchFamily="18" charset="0"/>
              </a:rPr>
              <a:t>1</a:t>
            </a:r>
            <a:r>
              <a:rPr lang="en-US" i="1" dirty="0">
                <a:latin typeface="Californian FB" panose="0207040306080B030204" pitchFamily="18" charset="0"/>
              </a:rPr>
              <a:t>-</a:t>
            </a:r>
            <a:r>
              <a:rPr lang="el-GR" i="1" dirty="0"/>
              <a:t>μ</a:t>
            </a:r>
            <a:r>
              <a:rPr lang="en-US" i="1" baseline="-25000" dirty="0">
                <a:latin typeface="Californian FB" panose="0207040306080B030204" pitchFamily="18" charset="0"/>
              </a:rPr>
              <a:t>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225296"/>
            <a:ext cx="7886700" cy="543153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fornian FB" panose="0207040306080B030204" pitchFamily="18" charset="0"/>
              </a:rPr>
              <a:t>When?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Quantitative Data – units</a:t>
            </a:r>
          </a:p>
          <a:p>
            <a:pPr lvl="1"/>
            <a:r>
              <a:rPr lang="en-US" dirty="0" smtClean="0">
                <a:latin typeface="Californian FB" panose="0207040306080B030204" pitchFamily="18" charset="0"/>
              </a:rPr>
              <a:t>Testing the </a:t>
            </a:r>
            <a:r>
              <a:rPr lang="en-US" dirty="0">
                <a:latin typeface="Californian FB" panose="0207040306080B030204" pitchFamily="18" charset="0"/>
              </a:rPr>
              <a:t>difference between two independent groups (may or may not have different quantities</a:t>
            </a:r>
            <a:r>
              <a:rPr lang="en-US" dirty="0" smtClean="0">
                <a:latin typeface="Californian FB" panose="0207040306080B030204" pitchFamily="18" charset="0"/>
              </a:rPr>
              <a:t>)</a:t>
            </a:r>
            <a:endParaRPr lang="en-US" dirty="0">
              <a:latin typeface="Californian FB" panose="0207040306080B030204" pitchFamily="18" charset="0"/>
            </a:endParaRPr>
          </a:p>
          <a:p>
            <a:r>
              <a:rPr lang="en-US" dirty="0" smtClean="0">
                <a:latin typeface="Californian FB" panose="0207040306080B030204" pitchFamily="18" charset="0"/>
              </a:rPr>
              <a:t>Conditions?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BOTH groups Random (or representative) of population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BOTH groups less than 10% of population(s)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At least 30 in sample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BOTH groups – nearly normal </a:t>
            </a:r>
            <a:r>
              <a:rPr lang="en-US" dirty="0" smtClean="0">
                <a:latin typeface="Californian FB" panose="0207040306080B030204" pitchFamily="18" charset="0"/>
              </a:rPr>
              <a:t>distribution</a:t>
            </a:r>
          </a:p>
          <a:p>
            <a:pPr lvl="1"/>
            <a:r>
              <a:rPr lang="en-US" dirty="0" smtClean="0">
                <a:latin typeface="Californian FB" panose="0207040306080B030204" pitchFamily="18" charset="0"/>
              </a:rPr>
              <a:t>Independent groups</a:t>
            </a:r>
            <a:endParaRPr lang="en-US" dirty="0">
              <a:latin typeface="Californian FB" panose="0207040306080B030204" pitchFamily="18" charset="0"/>
            </a:endParaRPr>
          </a:p>
          <a:p>
            <a:r>
              <a:rPr lang="en-US" dirty="0" smtClean="0">
                <a:latin typeface="Californian FB" panose="0207040306080B030204" pitchFamily="18" charset="0"/>
              </a:rPr>
              <a:t>Example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 smtClean="0">
                <a:latin typeface="Californian FB" panose="0207040306080B030204" pitchFamily="18" charset="0"/>
              </a:rPr>
              <a:t>Do Duracell batteries last longer than </a:t>
            </a:r>
            <a:br>
              <a:rPr lang="en-US" sz="2800" dirty="0" smtClean="0">
                <a:latin typeface="Californian FB" panose="0207040306080B030204" pitchFamily="18" charset="0"/>
              </a:rPr>
            </a:br>
            <a:r>
              <a:rPr lang="en-US" sz="2800" dirty="0" smtClean="0">
                <a:latin typeface="Californian FB" panose="0207040306080B030204" pitchFamily="18" charset="0"/>
              </a:rPr>
              <a:t>Eveready?</a:t>
            </a:r>
            <a:endParaRPr lang="en-US" sz="2800" dirty="0">
              <a:latin typeface="Californian FB" panose="0207040306080B030204" pitchFamily="18" charset="0"/>
            </a:endParaRPr>
          </a:p>
          <a:p>
            <a:endParaRPr lang="en-US" dirty="0">
              <a:latin typeface="Californian FB" panose="0207040306080B030204" pitchFamily="18" charset="0"/>
            </a:endParaRPr>
          </a:p>
        </p:txBody>
      </p:sp>
      <p:pic>
        <p:nvPicPr>
          <p:cNvPr id="10242" name="Picture 2" descr="Battery, Alkaline, Duracell, Aa, Electricity, P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9168" y="4166745"/>
            <a:ext cx="1993392" cy="26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708</TotalTime>
  <Words>1128</Words>
  <Application>Microsoft Office PowerPoint</Application>
  <PresentationFormat>On-screen Show (4:3)</PresentationFormat>
  <Paragraphs>190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Arial</vt:lpstr>
      <vt:lpstr>Arial Narrow</vt:lpstr>
      <vt:lpstr>Berlin Sans FB</vt:lpstr>
      <vt:lpstr>Calibri</vt:lpstr>
      <vt:lpstr>Calibri Light</vt:lpstr>
      <vt:lpstr>Californian FB</vt:lpstr>
      <vt:lpstr>Century Gothic</vt:lpstr>
      <vt:lpstr>Cooper Black</vt:lpstr>
      <vt:lpstr>Eras Demi ITC</vt:lpstr>
      <vt:lpstr>Franklin Gothic Medium</vt:lpstr>
      <vt:lpstr>Gill Sans MT</vt:lpstr>
      <vt:lpstr>High Tower Text</vt:lpstr>
      <vt:lpstr>Imprint MT Shadow</vt:lpstr>
      <vt:lpstr>Leelawadee UI Semilight</vt:lpstr>
      <vt:lpstr>Maiandra GD</vt:lpstr>
      <vt:lpstr>MV Boli</vt:lpstr>
      <vt:lpstr>Papyrus</vt:lpstr>
      <vt:lpstr>Rockwell</vt:lpstr>
      <vt:lpstr>Segoe UI</vt:lpstr>
      <vt:lpstr>Office Theme</vt:lpstr>
      <vt:lpstr>Overview – what are inference procedures?</vt:lpstr>
      <vt:lpstr>One sample z-interval</vt:lpstr>
      <vt:lpstr>One sample z-test</vt:lpstr>
      <vt:lpstr>One sample t-interval</vt:lpstr>
      <vt:lpstr>One sample t-test</vt:lpstr>
      <vt:lpstr>Two sample z-interval for p1-p2</vt:lpstr>
      <vt:lpstr>Two sample z-test for p1-p2</vt:lpstr>
      <vt:lpstr>Two sample t-interval for μ1-μ2</vt:lpstr>
      <vt:lpstr>Two sample t-test for μ1-μ2</vt:lpstr>
      <vt:lpstr>Paired t-interval for μ1-2</vt:lpstr>
      <vt:lpstr>Paired t-test for μ1-2</vt:lpstr>
      <vt:lpstr>t-interval for least squares regression line</vt:lpstr>
      <vt:lpstr>t-test for least squared regression line</vt:lpstr>
      <vt:lpstr>X2 goodness-of-fit test</vt:lpstr>
      <vt:lpstr>X2 test for homogeneity</vt:lpstr>
      <vt:lpstr>X2 test for association/independence</vt:lpstr>
      <vt:lpstr>Practice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Braun Paliszewski</dc:creator>
  <cp:lastModifiedBy>Jennifer Braun Paliszewski</cp:lastModifiedBy>
  <cp:revision>24</cp:revision>
  <dcterms:created xsi:type="dcterms:W3CDTF">2017-05-06T15:12:06Z</dcterms:created>
  <dcterms:modified xsi:type="dcterms:W3CDTF">2019-05-07T21:13:27Z</dcterms:modified>
</cp:coreProperties>
</file>